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23.xml" ContentType="application/vnd.openxmlformats-officedocument.drawingml.chart+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47.xml" ContentType="application/vnd.openxmlformats-officedocument.drawingml.chart+xml"/>
  <Override PartName="/ppt/charts/chart48.xml" ContentType="application/vnd.openxmlformats-officedocument.drawingml.chart+xml"/>
  <Override PartName="/ppt/charts/chart49.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charts/chart57.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58.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59.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7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78.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79.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80.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9" r:id="rId1"/>
  </p:sldMasterIdLst>
  <p:notesMasterIdLst>
    <p:notesMasterId r:id="rId64"/>
  </p:notesMasterIdLst>
  <p:sldIdLst>
    <p:sldId id="270" r:id="rId2"/>
    <p:sldId id="584" r:id="rId3"/>
    <p:sldId id="593" r:id="rId4"/>
    <p:sldId id="256" r:id="rId5"/>
    <p:sldId id="785" r:id="rId6"/>
    <p:sldId id="740" r:id="rId7"/>
    <p:sldId id="737" r:id="rId8"/>
    <p:sldId id="735" r:id="rId9"/>
    <p:sldId id="792" r:id="rId10"/>
    <p:sldId id="741" r:id="rId11"/>
    <p:sldId id="793" r:id="rId12"/>
    <p:sldId id="795" r:id="rId13"/>
    <p:sldId id="869" r:id="rId14"/>
    <p:sldId id="744" r:id="rId15"/>
    <p:sldId id="870" r:id="rId16"/>
    <p:sldId id="739" r:id="rId17"/>
    <p:sldId id="871" r:id="rId18"/>
    <p:sldId id="872" r:id="rId19"/>
    <p:sldId id="873" r:id="rId20"/>
    <p:sldId id="874" r:id="rId21"/>
    <p:sldId id="668" r:id="rId22"/>
    <p:sldId id="875" r:id="rId23"/>
    <p:sldId id="729" r:id="rId24"/>
    <p:sldId id="876" r:id="rId25"/>
    <p:sldId id="877" r:id="rId26"/>
    <p:sldId id="878" r:id="rId27"/>
    <p:sldId id="879" r:id="rId28"/>
    <p:sldId id="717" r:id="rId29"/>
    <p:sldId id="880" r:id="rId30"/>
    <p:sldId id="882" r:id="rId31"/>
    <p:sldId id="883" r:id="rId32"/>
    <p:sldId id="884" r:id="rId33"/>
    <p:sldId id="885" r:id="rId34"/>
    <p:sldId id="886" r:id="rId35"/>
    <p:sldId id="887" r:id="rId36"/>
    <p:sldId id="888" r:id="rId37"/>
    <p:sldId id="889" r:id="rId38"/>
    <p:sldId id="890" r:id="rId39"/>
    <p:sldId id="891" r:id="rId40"/>
    <p:sldId id="892" r:id="rId41"/>
    <p:sldId id="723" r:id="rId42"/>
    <p:sldId id="893" r:id="rId43"/>
    <p:sldId id="894" r:id="rId44"/>
    <p:sldId id="895" r:id="rId45"/>
    <p:sldId id="896" r:id="rId46"/>
    <p:sldId id="897" r:id="rId47"/>
    <p:sldId id="898" r:id="rId48"/>
    <p:sldId id="899" r:id="rId49"/>
    <p:sldId id="900" r:id="rId50"/>
    <p:sldId id="901" r:id="rId51"/>
    <p:sldId id="902" r:id="rId52"/>
    <p:sldId id="903" r:id="rId53"/>
    <p:sldId id="904" r:id="rId54"/>
    <p:sldId id="748" r:id="rId55"/>
    <p:sldId id="745" r:id="rId56"/>
    <p:sldId id="746" r:id="rId57"/>
    <p:sldId id="747" r:id="rId58"/>
    <p:sldId id="905" r:id="rId59"/>
    <p:sldId id="906" r:id="rId60"/>
    <p:sldId id="907" r:id="rId61"/>
    <p:sldId id="908" r:id="rId62"/>
    <p:sldId id="602" r:id="rId63"/>
  </p:sldIdLst>
  <p:sldSz cx="12192000" cy="6858000"/>
  <p:notesSz cx="7315200" cy="96012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inthia Pamela Ramirez Suarez" initials="CPRS" lastIdx="19" clrIdx="0">
    <p:extLst>
      <p:ext uri="{19B8F6BF-5375-455C-9EA6-DF929625EA0E}">
        <p15:presenceInfo xmlns:p15="http://schemas.microsoft.com/office/powerpoint/2012/main" userId="S-1-5-21-393103838-4033371443-3849908453-5768" providerId="AD"/>
      </p:ext>
    </p:extLst>
  </p:cmAuthor>
  <p:cmAuthor id="2" name="Arturo Meneses Ruidias" initials="AMR" lastIdx="5" clrIdx="1">
    <p:extLst>
      <p:ext uri="{19B8F6BF-5375-455C-9EA6-DF929625EA0E}">
        <p15:presenceInfo xmlns:p15="http://schemas.microsoft.com/office/powerpoint/2012/main" userId="S-1-5-21-393103838-4033371443-3849908453-3253" providerId="AD"/>
      </p:ext>
    </p:extLst>
  </p:cmAuthor>
  <p:cmAuthor id="3" name="Arturo Meneses Ruidias" initials="AMR [2]" lastIdx="9" clrIdx="2">
    <p:extLst>
      <p:ext uri="{19B8F6BF-5375-455C-9EA6-DF929625EA0E}">
        <p15:presenceInfo xmlns:p15="http://schemas.microsoft.com/office/powerpoint/2012/main" userId="Arturo Meneses Ruidia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F43"/>
    <a:srgbClr val="009B45"/>
    <a:srgbClr val="C9C9C9"/>
    <a:srgbClr val="DF1D26"/>
    <a:srgbClr val="F29414"/>
    <a:srgbClr val="F2AB62"/>
    <a:srgbClr val="66B763"/>
    <a:srgbClr val="006131"/>
    <a:srgbClr val="009C49"/>
    <a:srgbClr val="CE6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8"/>
  </p:normalViewPr>
  <p:slideViewPr>
    <p:cSldViewPr snapToGrid="0" snapToObjects="1">
      <p:cViewPr varScale="1">
        <p:scale>
          <a:sx n="93" d="100"/>
          <a:sy n="93" d="100"/>
        </p:scale>
        <p:origin x="46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rts/_rels/chart1.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istema%20integrado%20de%20gesti&#243;n.xlsm" TargetMode="External"/></Relationships>
</file>

<file path=ppt/charts/_rels/chart15.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istema%20integrado%20de%20gesti&#243;n.xlsm" TargetMode="External"/></Relationships>
</file>

<file path=ppt/charts/_rels/chart16.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Sistema%20integrado%20de%20gesti&#243;n.xlsm" TargetMode="External"/><Relationship Id="rId2" Type="http://schemas.microsoft.com/office/2011/relationships/chartColorStyle" Target="colors14.xml"/><Relationship Id="rId1" Type="http://schemas.microsoft.com/office/2011/relationships/chartStyle" Target="style14.xml"/></Relationships>
</file>

<file path=ppt/charts/_rels/chart17.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istema%20integrado%20de%20gesti&#243;n.xlsm" TargetMode="External"/></Relationships>
</file>

<file path=ppt/charts/_rels/chart18.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istema%20integrado%20de%20gesti&#243;n.xlsm" TargetMode="External"/></Relationships>
</file>

<file path=ppt/charts/_rels/chart19.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istema%20integrado%20de%20gesti&#243;n.xlsm"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eguridad.xlsm" TargetMode="External"/></Relationships>
</file>

<file path=ppt/charts/_rels/chart21.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eguridad.xlsm" TargetMode="External"/></Relationships>
</file>

<file path=ppt/charts/_rels/chart22.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Seguridad.xlsm" TargetMode="External"/><Relationship Id="rId2" Type="http://schemas.microsoft.com/office/2011/relationships/chartColorStyle" Target="colors15.xml"/><Relationship Id="rId1" Type="http://schemas.microsoft.com/office/2011/relationships/chartStyle" Target="style15.xml"/></Relationships>
</file>

<file path=ppt/charts/_rels/chart23.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eguridad.xlsm" TargetMode="External"/></Relationships>
</file>

<file path=ppt/charts/_rels/chart24.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eguridad.xlsm" TargetMode="External"/></Relationships>
</file>

<file path=ppt/charts/_rels/chart25.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eguridad.xlsm" TargetMode="External"/></Relationships>
</file>

<file path=ppt/charts/_rels/chart26.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alidad.xlsm" TargetMode="External"/></Relationships>
</file>

<file path=ppt/charts/_rels/chart27.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Calidad.xlsm" TargetMode="External"/><Relationship Id="rId2" Type="http://schemas.microsoft.com/office/2011/relationships/chartColorStyle" Target="colors16.xml"/><Relationship Id="rId1" Type="http://schemas.microsoft.com/office/2011/relationships/chartStyle" Target="style16.xml"/></Relationships>
</file>

<file path=ppt/charts/_rels/chart28.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alidad.xlsm" TargetMode="External"/></Relationships>
</file>

<file path=ppt/charts/_rels/chart29.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alidad.xlsm" TargetMode="External"/></Relationships>
</file>

<file path=ppt/charts/_rels/chart3.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alidad.xlsm" TargetMode="External"/></Relationships>
</file>

<file path=ppt/charts/_rels/chart31.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alidad.xlsm" TargetMode="External"/></Relationships>
</file>

<file path=ppt/charts/_rels/chart32.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istemasTI.xlsm" TargetMode="External"/></Relationships>
</file>

<file path=ppt/charts/_rels/chart33.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SistemasTI.xlsm" TargetMode="External"/><Relationship Id="rId2" Type="http://schemas.microsoft.com/office/2011/relationships/chartColorStyle" Target="colors17.xml"/><Relationship Id="rId1" Type="http://schemas.microsoft.com/office/2011/relationships/chartStyle" Target="style17.xml"/></Relationships>
</file>

<file path=ppt/charts/_rels/chart34.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istemasTI.xlsm" TargetMode="External"/></Relationships>
</file>

<file path=ppt/charts/_rels/chart35.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istemasTI.xlsm" TargetMode="External"/></Relationships>
</file>

<file path=ppt/charts/_rels/chart36.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istemasTI.xlsm" TargetMode="External"/></Relationships>
</file>

<file path=ppt/charts/_rels/chart37.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SistemasTI.xlsm" TargetMode="External"/></Relationships>
</file>

<file path=ppt/charts/_rels/chart38.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FinanzasYTesorer&#237;a.xlsm" TargetMode="External"/></Relationships>
</file>

<file path=ppt/charts/_rels/chart39.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FinanzasYTesorer&#237;a.xlsm" TargetMode="External"/></Relationships>
</file>

<file path=ppt/charts/_rels/chart4.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FinanzasYTesorer&#237;a.xlsm" TargetMode="External"/><Relationship Id="rId2" Type="http://schemas.microsoft.com/office/2011/relationships/chartColorStyle" Target="colors18.xml"/><Relationship Id="rId1" Type="http://schemas.microsoft.com/office/2011/relationships/chartStyle" Target="style18.xml"/></Relationships>
</file>

<file path=ppt/charts/_rels/chart41.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FinanzasYTesorer&#237;a.xlsm" TargetMode="External"/></Relationships>
</file>

<file path=ppt/charts/_rels/chart42.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FinanzasYTesorer&#237;a.xlsm" TargetMode="External"/></Relationships>
</file>

<file path=ppt/charts/_rels/chart43.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FinanzasYTesorer&#237;a.xlsm" TargetMode="External"/></Relationships>
</file>

<file path=ppt/charts/_rels/chart44.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FinanzasYTesorer&#237;a.xlsm" TargetMode="External"/></Relationships>
</file>

<file path=ppt/charts/_rels/chart45.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Legal.xlsm" TargetMode="External"/></Relationships>
</file>

<file path=ppt/charts/_rels/chart46.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Legal.xlsm" TargetMode="External"/><Relationship Id="rId2" Type="http://schemas.microsoft.com/office/2011/relationships/chartColorStyle" Target="colors19.xml"/><Relationship Id="rId1" Type="http://schemas.microsoft.com/office/2011/relationships/chartStyle" Target="style19.xml"/></Relationships>
</file>

<file path=ppt/charts/_rels/chart47.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Legal.xlsm" TargetMode="External"/></Relationships>
</file>

<file path=ppt/charts/_rels/chart48.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Legal2.xlsm" TargetMode="External"/></Relationships>
</file>

<file path=ppt/charts/_rels/chart49.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Legal.xlsm"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5.xml"/><Relationship Id="rId1" Type="http://schemas.microsoft.com/office/2011/relationships/chartStyle" Target="style5.xml"/></Relationships>
</file>

<file path=ppt/charts/_rels/chart50.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Legal.xlsm" TargetMode="External"/></Relationships>
</file>

<file path=ppt/charts/_rels/chart51.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Legal.xlsm" TargetMode="External"/></Relationships>
</file>

<file path=ppt/charts/_rels/chart52.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Administraci&#243;n.xlsm" TargetMode="External"/></Relationships>
</file>

<file path=ppt/charts/_rels/chart53.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Administraci&#243;n.xlsm" TargetMode="External"/><Relationship Id="rId2" Type="http://schemas.microsoft.com/office/2011/relationships/chartColorStyle" Target="colors20.xml"/><Relationship Id="rId1" Type="http://schemas.microsoft.com/office/2011/relationships/chartStyle" Target="style20.xml"/></Relationships>
</file>

<file path=ppt/charts/_rels/chart54.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Administraci&#243;n.xlsm" TargetMode="External"/></Relationships>
</file>

<file path=ppt/charts/_rels/chart55.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Administraci&#243;n.xlsm" TargetMode="External"/></Relationships>
</file>

<file path=ppt/charts/_rels/chart56.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Administraci&#243;n.xlsm" TargetMode="External"/></Relationships>
</file>

<file path=ppt/charts/_rels/chart57.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21.xml"/><Relationship Id="rId1" Type="http://schemas.microsoft.com/office/2011/relationships/chartStyle" Target="style21.xml"/></Relationships>
</file>

<file path=ppt/charts/_rels/chart58.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22.xml"/><Relationship Id="rId1" Type="http://schemas.microsoft.com/office/2011/relationships/chartStyle" Target="style22.xml"/></Relationships>
</file>

<file path=ppt/charts/_rels/chart59.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23.xml"/><Relationship Id="rId1" Type="http://schemas.microsoft.com/office/2011/relationships/chartStyle" Target="style23.xml"/></Relationships>
</file>

<file path=ppt/charts/_rels/chart6.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6.xml"/><Relationship Id="rId1" Type="http://schemas.microsoft.com/office/2011/relationships/chartStyle" Target="style6.xml"/></Relationships>
</file>

<file path=ppt/charts/_rels/chart60.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abilidad.xlsm" TargetMode="External"/></Relationships>
</file>

<file path=ppt/charts/_rels/chart61.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abilidad.xlsm" TargetMode="External"/></Relationships>
</file>

<file path=ppt/charts/_rels/chart62.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Contabilidad.xlsm" TargetMode="External"/><Relationship Id="rId2" Type="http://schemas.microsoft.com/office/2011/relationships/chartColorStyle" Target="colors24.xml"/><Relationship Id="rId1" Type="http://schemas.microsoft.com/office/2011/relationships/chartStyle" Target="style24.xml"/></Relationships>
</file>

<file path=ppt/charts/_rels/chart63.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abilidad.xlsm" TargetMode="External"/></Relationships>
</file>

<file path=ppt/charts/_rels/chart64.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abilidad.xlsm" TargetMode="External"/></Relationships>
</file>

<file path=ppt/charts/_rels/chart65.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abilidad.xlsm" TargetMode="External"/></Relationships>
</file>

<file path=ppt/charts/_rels/chart66.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abilidad.xlsm" TargetMode="External"/></Relationships>
</file>

<file path=ppt/charts/_rels/chart67.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rolDeGesti&#243;n.xlsm" TargetMode="External"/></Relationships>
</file>

<file path=ppt/charts/_rels/chart68.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rolDeGesti&#243;n.xlsm" TargetMode="External"/></Relationships>
</file>

<file path=ppt/charts/_rels/chart69.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ControlDeGesti&#243;n.xlsm" TargetMode="External"/><Relationship Id="rId2" Type="http://schemas.microsoft.com/office/2011/relationships/chartColorStyle" Target="colors25.xml"/><Relationship Id="rId1" Type="http://schemas.microsoft.com/office/2011/relationships/chartStyle" Target="style25.xml"/></Relationships>
</file>

<file path=ppt/charts/_rels/chart7.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7.xml"/><Relationship Id="rId1" Type="http://schemas.microsoft.com/office/2011/relationships/chartStyle" Target="style7.xml"/></Relationships>
</file>

<file path=ppt/charts/_rels/chart70.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rolDeGesti&#243;n.xlsm" TargetMode="External"/></Relationships>
</file>

<file path=ppt/charts/_rels/chart71.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rolDeGesti&#243;n.xlsm" TargetMode="External"/></Relationships>
</file>

<file path=ppt/charts/_rels/chart72.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rolDeGesti&#243;n.xlsm" TargetMode="External"/></Relationships>
</file>

<file path=ppt/charts/_rels/chart73.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ntrolDeGesti&#243;n.xlsm" TargetMode="External"/></Relationships>
</file>

<file path=ppt/charts/_rels/chart74.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mpras.xlsm" TargetMode="External"/></Relationships>
</file>

<file path=ppt/charts/_rels/chart75.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Compras.xlsm" TargetMode="External"/></Relationships>
</file>

<file path=ppt/charts/_rels/chart76.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Compras.xlsm" TargetMode="External"/><Relationship Id="rId2" Type="http://schemas.microsoft.com/office/2011/relationships/chartColorStyle" Target="colors26.xml"/><Relationship Id="rId1" Type="http://schemas.microsoft.com/office/2011/relationships/chartStyle" Target="style26.xml"/></Relationships>
</file>

<file path=ppt/charts/_rels/chart77.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Compras.xlsm" TargetMode="External"/><Relationship Id="rId2" Type="http://schemas.microsoft.com/office/2011/relationships/chartColorStyle" Target="colors27.xml"/><Relationship Id="rId1" Type="http://schemas.microsoft.com/office/2011/relationships/chartStyle" Target="style27.xml"/></Relationships>
</file>

<file path=ppt/charts/_rels/chart78.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Compras.xlsm" TargetMode="External"/><Relationship Id="rId2" Type="http://schemas.microsoft.com/office/2011/relationships/chartColorStyle" Target="colors28.xml"/><Relationship Id="rId1" Type="http://schemas.microsoft.com/office/2011/relationships/chartStyle" Target="style28.xml"/></Relationships>
</file>

<file path=ppt/charts/_rels/chart79.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Compras.xlsm" TargetMode="External"/><Relationship Id="rId2" Type="http://schemas.microsoft.com/office/2011/relationships/chartColorStyle" Target="colors29.xml"/><Relationship Id="rId1" Type="http://schemas.microsoft.com/office/2011/relationships/chartStyle" Target="style29.xml"/></Relationships>
</file>

<file path=ppt/charts/_rels/chart8.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8.xml"/><Relationship Id="rId1" Type="http://schemas.microsoft.com/office/2011/relationships/chartStyle" Target="style8.xml"/></Relationships>
</file>

<file path=ppt/charts/_rels/chart80.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Compras.xlsm" TargetMode="External"/><Relationship Id="rId2" Type="http://schemas.microsoft.com/office/2011/relationships/chartColorStyle" Target="colors30.xml"/><Relationship Id="rId1" Type="http://schemas.microsoft.com/office/2011/relationships/chartStyle" Target="style30.xml"/></Relationships>
</file>

<file path=ppt/charts/_rels/chart81.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RiesgosYCumplimiento.xlsm" TargetMode="External"/></Relationships>
</file>

<file path=ppt/charts/_rels/chart82.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RiesgosYCumplimiento.xlsm" TargetMode="External"/></Relationships>
</file>

<file path=ppt/charts/_rels/chart83.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EncuestaRiesgosYCumplimiento.xlsm" TargetMode="External"/><Relationship Id="rId2" Type="http://schemas.microsoft.com/office/2011/relationships/chartColorStyle" Target="colors31.xml"/><Relationship Id="rId1" Type="http://schemas.microsoft.com/office/2011/relationships/chartStyle" Target="style31.xml"/></Relationships>
</file>

<file path=ppt/charts/_rels/chart84.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RiesgosYCumplimiento.xlsm" TargetMode="External"/></Relationships>
</file>

<file path=ppt/charts/_rels/chart85.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RiesgosYCumplimiento.xlsm" TargetMode="External"/></Relationships>
</file>

<file path=ppt/charts/_rels/chart86.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RiesgosYCumplimiento.xlsm" TargetMode="External"/></Relationships>
</file>

<file path=ppt/charts/_rels/chart87.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RiesgosYCumplimiento.xlsm" TargetMode="External"/></Relationships>
</file>

<file path=ppt/charts/_rels/chart88.xml.rels><?xml version="1.0" encoding="UTF-8" standalone="yes"?>
<Relationships xmlns="http://schemas.openxmlformats.org/package/2006/relationships"><Relationship Id="rId1" Type="http://schemas.openxmlformats.org/officeDocument/2006/relationships/oleObject" Target="file:///D:\Encuestas\ResultadosEncuestas2024_02\ResultadosTabuleadosConMacro\Validados\EncuestaRiesgosYCumplimiento.xlsm" TargetMode="External"/></Relationships>
</file>

<file path=ppt/charts/_rels/chart9.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[ConsolidadoFinalEncuestas2024_02.xlsx]Grafico!TablaDinámica2</c:name>
    <c:fmtId val="61"/>
  </c:pivotSource>
  <c:chart>
    <c:autoTitleDeleted val="1"/>
    <c:pivotFmts>
      <c:pivotFmt>
        <c:idx val="0"/>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noFill/>
          <a:ln w="25400" cap="flat" cmpd="sng" algn="ctr">
            <a:solidFill>
              <a:srgbClr val="00B050"/>
            </a:solidFill>
            <a:miter lim="800000"/>
          </a:ln>
          <a:effectLst/>
        </c:spPr>
      </c:pivotFmt>
      <c:pivotFmt>
        <c:idx val="2"/>
        <c:spPr>
          <a:noFill/>
          <a:ln w="25400" cap="flat" cmpd="sng" algn="ctr">
            <a:solidFill>
              <a:srgbClr val="FFC000"/>
            </a:solidFill>
            <a:miter lim="800000"/>
          </a:ln>
          <a:effectLst/>
        </c:spPr>
      </c:pivotFmt>
      <c:pivotFmt>
        <c:idx val="3"/>
        <c:spPr>
          <a:noFill/>
          <a:ln w="25400" cap="flat" cmpd="sng" algn="ctr">
            <a:solidFill>
              <a:srgbClr val="FF0000"/>
            </a:solidFill>
            <a:miter lim="800000"/>
          </a:ln>
          <a:effectLst/>
        </c:spPr>
      </c:pivotFmt>
      <c:pivotFmt>
        <c:idx val="4"/>
        <c:spPr>
          <a:noFill/>
          <a:ln w="25400" cap="flat" cmpd="sng" algn="ctr">
            <a:solidFill>
              <a:srgbClr val="00B0F0"/>
            </a:solidFill>
            <a:miter lim="800000"/>
          </a:ln>
          <a:effectLst/>
        </c:spPr>
      </c:pivotFmt>
      <c:pivotFmt>
        <c:idx val="5"/>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noFill/>
          <a:ln w="25400" cap="flat" cmpd="sng" algn="ctr">
            <a:solidFill>
              <a:srgbClr val="00B050"/>
            </a:solidFill>
            <a:miter lim="800000"/>
          </a:ln>
          <a:effectLst/>
        </c:spPr>
      </c:pivotFmt>
      <c:pivotFmt>
        <c:idx val="11"/>
        <c:spPr>
          <a:noFill/>
          <a:ln w="25400" cap="flat" cmpd="sng" algn="ctr">
            <a:solidFill>
              <a:srgbClr val="FFC000"/>
            </a:solidFill>
            <a:miter lim="800000"/>
          </a:ln>
          <a:effectLst/>
        </c:spPr>
      </c:pivotFmt>
      <c:pivotFmt>
        <c:idx val="12"/>
        <c:spPr>
          <a:noFill/>
          <a:ln w="25400" cap="flat" cmpd="sng" algn="ctr">
            <a:solidFill>
              <a:srgbClr val="FF0000"/>
            </a:solidFill>
            <a:miter lim="800000"/>
          </a:ln>
          <a:effectLst/>
        </c:spPr>
      </c:pivotFmt>
      <c:pivotFmt>
        <c:idx val="13"/>
        <c:spPr>
          <a:noFill/>
          <a:ln w="25400" cap="flat" cmpd="sng" algn="ctr">
            <a:solidFill>
              <a:srgbClr val="00B0F0"/>
            </a:solidFill>
            <a:miter lim="800000"/>
          </a:ln>
          <a:effectLst/>
        </c:spPr>
      </c:pivotFmt>
      <c:pivotFmt>
        <c:idx val="14"/>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
        <c:spPr>
          <a:noFill/>
          <a:ln w="25400" cap="flat" cmpd="sng" algn="ctr">
            <a:solidFill>
              <a:schemeClr val="accent6"/>
            </a:solidFill>
            <a:miter lim="800000"/>
          </a:ln>
          <a:effectLst>
            <a:outerShdw blurRad="50800" dist="50800" dir="5400000" sx="2000" sy="2000" algn="ctr" rotWithShape="0">
              <a:srgbClr val="000000">
                <a:alpha val="43137"/>
              </a:srgbClr>
            </a:outerShdw>
          </a:effectLst>
        </c:spPr>
      </c:pivotFmt>
      <c:pivotFmt>
        <c:idx val="16"/>
        <c:spPr>
          <a:noFill/>
          <a:ln w="25400" cap="flat" cmpd="sng" algn="ctr">
            <a:solidFill>
              <a:schemeClr val="accent4"/>
            </a:solidFill>
            <a:miter lim="800000"/>
          </a:ln>
          <a:effectLst/>
        </c:spPr>
      </c:pivotFmt>
      <c:pivotFmt>
        <c:idx val="17"/>
        <c:spPr>
          <a:noFill/>
          <a:ln w="25400" cap="flat" cmpd="sng" algn="ctr">
            <a:solidFill>
              <a:srgbClr val="FF0000"/>
            </a:solidFill>
            <a:miter lim="800000"/>
          </a:ln>
          <a:effectLst/>
        </c:spPr>
      </c:pivotFmt>
      <c:pivotFmt>
        <c:idx val="18"/>
        <c:spPr>
          <a:noFill/>
          <a:ln w="25400" cap="flat" cmpd="sng" algn="ctr">
            <a:solidFill>
              <a:srgbClr val="00B0F0"/>
            </a:solidFill>
            <a:miter lim="800000"/>
          </a:ln>
          <a:effectLst/>
        </c:spPr>
      </c:pivotFmt>
      <c:pivotFmt>
        <c:idx val="19"/>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0"/>
        <c:spPr>
          <a:noFill/>
          <a:ln w="25400" cap="flat" cmpd="sng" algn="ctr">
            <a:solidFill>
              <a:schemeClr val="accent6"/>
            </a:solidFill>
            <a:miter lim="800000"/>
          </a:ln>
          <a:effectLst>
            <a:outerShdw blurRad="50800" dist="50800" dir="5400000" sx="2000" sy="2000" algn="ctr" rotWithShape="0">
              <a:srgbClr val="000000">
                <a:alpha val="43137"/>
              </a:srgbClr>
            </a:outerShdw>
          </a:effectLst>
        </c:spPr>
      </c:pivotFmt>
      <c:pivotFmt>
        <c:idx val="21"/>
        <c:spPr>
          <a:noFill/>
          <a:ln w="25400" cap="flat" cmpd="sng" algn="ctr">
            <a:solidFill>
              <a:srgbClr val="FF0000"/>
            </a:solidFill>
            <a:miter lim="800000"/>
          </a:ln>
          <a:effectLst/>
        </c:spPr>
      </c:pivotFmt>
      <c:pivotFmt>
        <c:idx val="22"/>
        <c:spPr>
          <a:noFill/>
          <a:ln w="25400" cap="flat" cmpd="sng" algn="ctr">
            <a:solidFill>
              <a:schemeClr val="accent4"/>
            </a:solidFill>
            <a:miter lim="800000"/>
          </a:ln>
          <a:effectLst/>
        </c:spPr>
      </c:pivotFmt>
      <c:pivotFmt>
        <c:idx val="23"/>
        <c:spPr>
          <a:noFill/>
          <a:ln w="25400" cap="flat" cmpd="sng" algn="ctr">
            <a:solidFill>
              <a:srgbClr val="00B0F0"/>
            </a:solidFill>
            <a:miter lim="800000"/>
          </a:ln>
          <a:effectLst/>
        </c:spPr>
      </c:pivotFmt>
      <c:pivotFmt>
        <c:idx val="24"/>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5"/>
        <c:spPr>
          <a:noFill/>
          <a:ln w="25400" cap="flat" cmpd="sng" algn="ctr">
            <a:solidFill>
              <a:schemeClr val="accent6"/>
            </a:solidFill>
            <a:miter lim="800000"/>
          </a:ln>
          <a:effectLst>
            <a:outerShdw blurRad="50800" dist="50800" dir="5400000" sx="2000" sy="2000" algn="ctr" rotWithShape="0">
              <a:srgbClr val="000000">
                <a:alpha val="43137"/>
              </a:srgbClr>
            </a:outerShdw>
          </a:effectLst>
        </c:spPr>
      </c:pivotFmt>
      <c:pivotFmt>
        <c:idx val="26"/>
        <c:spPr>
          <a:noFill/>
          <a:ln w="25400" cap="flat" cmpd="sng" algn="ctr">
            <a:solidFill>
              <a:srgbClr val="FF0000"/>
            </a:solidFill>
            <a:miter lim="800000"/>
          </a:ln>
          <a:effectLst/>
        </c:spPr>
      </c:pivotFmt>
      <c:pivotFmt>
        <c:idx val="27"/>
        <c:spPr>
          <a:noFill/>
          <a:ln w="25400" cap="flat" cmpd="sng" algn="ctr">
            <a:solidFill>
              <a:schemeClr val="accent4"/>
            </a:solidFill>
            <a:miter lim="800000"/>
          </a:ln>
          <a:effectLst/>
        </c:spPr>
      </c:pivotFmt>
      <c:pivotFmt>
        <c:idx val="28"/>
        <c:spPr>
          <a:noFill/>
          <a:ln w="25400" cap="flat" cmpd="sng" algn="ctr">
            <a:solidFill>
              <a:srgbClr val="00B0F0"/>
            </a:solidFill>
            <a:miter lim="800000"/>
          </a:ln>
          <a:effectLst/>
        </c:spPr>
      </c:pivotFmt>
    </c:pivotFmts>
    <c:plotArea>
      <c:layout/>
      <c:barChart>
        <c:barDir val="col"/>
        <c:grouping val="clustered"/>
        <c:varyColors val="0"/>
        <c:ser>
          <c:idx val="0"/>
          <c:order val="0"/>
          <c:tx>
            <c:strRef>
              <c:f>Grafico!$B$4</c:f>
              <c:strCache>
                <c:ptCount val="1"/>
                <c:pt idx="0">
                  <c:v>Total</c:v>
                </c:pt>
              </c:strCache>
            </c:strRef>
          </c:tx>
          <c:spPr>
            <a:noFill/>
            <a:ln w="25400" cap="flat" cmpd="sng" algn="ctr">
              <a:solidFill>
                <a:schemeClr val="accent1"/>
              </a:solidFill>
              <a:miter lim="800000"/>
            </a:ln>
            <a:effectLst/>
          </c:spPr>
          <c:invertIfNegative val="0"/>
          <c:dPt>
            <c:idx val="1"/>
            <c:invertIfNegative val="0"/>
            <c:bubble3D val="0"/>
            <c:spPr>
              <a:noFill/>
              <a:ln w="25400" cap="flat" cmpd="sng" algn="ctr">
                <a:solidFill>
                  <a:schemeClr val="accent6"/>
                </a:solidFill>
                <a:miter lim="800000"/>
              </a:ln>
              <a:effectLst>
                <a:outerShdw blurRad="50800" dist="50800" dir="5400000" sx="2000" sy="2000" algn="ctr" rotWithShape="0">
                  <a:srgbClr val="000000">
                    <a:alpha val="43137"/>
                  </a:srgbClr>
                </a:outerShdw>
              </a:effectLst>
            </c:spPr>
            <c:extLst>
              <c:ext xmlns:c16="http://schemas.microsoft.com/office/drawing/2014/chart" uri="{C3380CC4-5D6E-409C-BE32-E72D297353CC}">
                <c16:uniqueId val="{00000001-6240-440F-8E85-87261F73122C}"/>
              </c:ext>
            </c:extLst>
          </c:dPt>
          <c:dPt>
            <c:idx val="2"/>
            <c:invertIfNegative val="0"/>
            <c:bubble3D val="0"/>
            <c:spPr>
              <a:noFill/>
              <a:ln w="25400" cap="flat" cmpd="sng" algn="ctr">
                <a:solidFill>
                  <a:srgbClr val="FF0000"/>
                </a:solidFill>
                <a:miter lim="800000"/>
              </a:ln>
              <a:effectLst/>
            </c:spPr>
            <c:extLst>
              <c:ext xmlns:c16="http://schemas.microsoft.com/office/drawing/2014/chart" uri="{C3380CC4-5D6E-409C-BE32-E72D297353CC}">
                <c16:uniqueId val="{00000003-6240-440F-8E85-87261F73122C}"/>
              </c:ext>
            </c:extLst>
          </c:dPt>
          <c:dPt>
            <c:idx val="3"/>
            <c:invertIfNegative val="0"/>
            <c:bubble3D val="0"/>
            <c:spPr>
              <a:noFill/>
              <a:ln w="25400" cap="flat" cmpd="sng" algn="ctr">
                <a:solidFill>
                  <a:schemeClr val="accent4"/>
                </a:solidFill>
                <a:miter lim="800000"/>
              </a:ln>
              <a:effectLst/>
            </c:spPr>
            <c:extLst>
              <c:ext xmlns:c16="http://schemas.microsoft.com/office/drawing/2014/chart" uri="{C3380CC4-5D6E-409C-BE32-E72D297353CC}">
                <c16:uniqueId val="{00000005-6240-440F-8E85-87261F73122C}"/>
              </c:ext>
            </c:extLst>
          </c:dPt>
          <c:dPt>
            <c:idx val="4"/>
            <c:invertIfNegative val="0"/>
            <c:bubble3D val="0"/>
            <c:spPr>
              <a:noFill/>
              <a:ln w="25400" cap="flat" cmpd="sng" algn="ctr">
                <a:solidFill>
                  <a:srgbClr val="00B0F0"/>
                </a:solidFill>
                <a:miter lim="800000"/>
              </a:ln>
              <a:effectLst/>
            </c:spPr>
            <c:extLst>
              <c:ext xmlns:c16="http://schemas.microsoft.com/office/drawing/2014/chart" uri="{C3380CC4-5D6E-409C-BE32-E72D297353CC}">
                <c16:uniqueId val="{00000007-6240-440F-8E85-87261F73122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Grafico!$A$5:$A$9</c:f>
              <c:strCache>
                <c:ptCount val="5"/>
                <c:pt idx="0">
                  <c:v>Gestión Humana y Sostenibilidad</c:v>
                </c:pt>
                <c:pt idx="1">
                  <c:v>Administración y Finanzas</c:v>
                </c:pt>
                <c:pt idx="2">
                  <c:v>Operaciones</c:v>
                </c:pt>
                <c:pt idx="3">
                  <c:v>Agrícola</c:v>
                </c:pt>
                <c:pt idx="4">
                  <c:v>Industrial y de Mantenimiento</c:v>
                </c:pt>
              </c:strCache>
            </c:strRef>
          </c:cat>
          <c:val>
            <c:numRef>
              <c:f>Grafico!$B$5:$B$9</c:f>
              <c:numCache>
                <c:formatCode>0.000</c:formatCode>
                <c:ptCount val="5"/>
                <c:pt idx="0">
                  <c:v>4.4403470715835143</c:v>
                </c:pt>
                <c:pt idx="1">
                  <c:v>4.3079800498753116</c:v>
                </c:pt>
                <c:pt idx="2">
                  <c:v>4.2851600387972839</c:v>
                </c:pt>
                <c:pt idx="3">
                  <c:v>4.1501182033096926</c:v>
                </c:pt>
                <c:pt idx="4">
                  <c:v>3.8622754491017965</c:v>
                </c:pt>
              </c:numCache>
            </c:numRef>
          </c:val>
          <c:extLst>
            <c:ext xmlns:c16="http://schemas.microsoft.com/office/drawing/2014/chart" uri="{C3380CC4-5D6E-409C-BE32-E72D297353CC}">
              <c16:uniqueId val="{00000008-6240-440F-8E85-87261F73122C}"/>
            </c:ext>
          </c:extLst>
        </c:ser>
        <c:dLbls>
          <c:dLblPos val="outEnd"/>
          <c:showLegendKey val="0"/>
          <c:showVal val="1"/>
          <c:showCatName val="0"/>
          <c:showSerName val="0"/>
          <c:showPercent val="0"/>
          <c:showBubbleSize val="0"/>
        </c:dLbls>
        <c:gapWidth val="164"/>
        <c:overlap val="-35"/>
        <c:axId val="963757320"/>
        <c:axId val="963757648"/>
      </c:barChart>
      <c:catAx>
        <c:axId val="96375732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ysClr val="windowText" lastClr="000000"/>
                </a:solidFill>
                <a:latin typeface="+mn-lt"/>
                <a:ea typeface="+mn-ea"/>
                <a:cs typeface="+mn-cs"/>
              </a:defRPr>
            </a:pPr>
            <a:endParaRPr lang="es-PE"/>
          </a:p>
        </c:txPr>
        <c:crossAx val="963757648"/>
        <c:crosses val="autoZero"/>
        <c:auto val="1"/>
        <c:lblAlgn val="ctr"/>
        <c:lblOffset val="100"/>
        <c:noMultiLvlLbl val="0"/>
      </c:catAx>
      <c:valAx>
        <c:axId val="963757648"/>
        <c:scaling>
          <c:orientation val="minMax"/>
        </c:scaling>
        <c:delete val="0"/>
        <c:axPos val="l"/>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s-PE"/>
          </a:p>
        </c:txPr>
        <c:crossAx val="963757320"/>
        <c:crosses val="autoZero"/>
        <c:crossBetween val="between"/>
      </c:valAx>
      <c:spPr>
        <a:noFill/>
        <a:ln>
          <a:noFill/>
        </a:ln>
        <a:effectLst/>
      </c:spPr>
    </c:plotArea>
    <c:legend>
      <c:legendPos val="t"/>
      <c:layout>
        <c:manualLayout>
          <c:xMode val="edge"/>
          <c:yMode val="edge"/>
          <c:x val="2.214356779981862E-2"/>
          <c:y val="4.7109970250239263E-3"/>
          <c:w val="0.95970699564925044"/>
          <c:h val="0.2537528167354005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spc="0" baseline="0" dirty="0">
                <a:solidFill>
                  <a:prstClr val="black"/>
                </a:solidFill>
              </a:rPr>
              <a:t>TOP 10 Servicios GFACI 2024 - 02</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barChart>
        <c:barDir val="col"/>
        <c:grouping val="clustered"/>
        <c:varyColors val="0"/>
        <c:ser>
          <c:idx val="0"/>
          <c:order val="0"/>
          <c:spPr>
            <a:solidFill>
              <a:schemeClr val="accent1">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USADO5!$A$18:$B$27</c:f>
              <c:multiLvlStrCache>
                <c:ptCount val="10"/>
                <c:lvl>
                  <c:pt idx="0">
                    <c:v>Soporte informático y de sistemas</c:v>
                  </c:pt>
                  <c:pt idx="1">
                    <c:v>Solicitud de anticipos y depósito de reembolsos</c:v>
                  </c:pt>
                  <c:pt idx="2">
                    <c:v>Desarrollo de Software</c:v>
                  </c:pt>
                  <c:pt idx="3">
                    <c:v>Administración de Recursos Informáticos</c:v>
                  </c:pt>
                  <c:pt idx="4">
                    <c:v>Entregas a rendir y reembolsos</c:v>
                  </c:pt>
                  <c:pt idx="5">
                    <c:v>Gestión para aprobación de líneas de crédito a clientes</c:v>
                  </c:pt>
                  <c:pt idx="6">
                    <c:v>Administración de Comunicaciones</c:v>
                  </c:pt>
                  <c:pt idx="7">
                    <c:v>Contabilidad Tributaria</c:v>
                  </c:pt>
                  <c:pt idx="8">
                    <c:v>Consultas y orientaciones</c:v>
                  </c:pt>
                  <c:pt idx="9">
                    <c:v>Contabilidad Financiera</c:v>
                  </c:pt>
                </c:lvl>
                <c:lvl>
                  <c:pt idx="0">
                    <c:v>Sistemas y TI</c:v>
                  </c:pt>
                  <c:pt idx="1">
                    <c:v>Finanzas y tesorería</c:v>
                  </c:pt>
                  <c:pt idx="2">
                    <c:v>Sistemas y TI</c:v>
                  </c:pt>
                  <c:pt idx="3">
                    <c:v>Sistemas y TI</c:v>
                  </c:pt>
                  <c:pt idx="4">
                    <c:v>Contabilidad</c:v>
                  </c:pt>
                  <c:pt idx="5">
                    <c:v>Finanzas y tesorería</c:v>
                  </c:pt>
                  <c:pt idx="6">
                    <c:v>Sistemas y TI</c:v>
                  </c:pt>
                  <c:pt idx="7">
                    <c:v>Contabilidad</c:v>
                  </c:pt>
                  <c:pt idx="8">
                    <c:v>Control de gestión</c:v>
                  </c:pt>
                  <c:pt idx="9">
                    <c:v>Contabilidad</c:v>
                  </c:pt>
                </c:lvl>
              </c:multiLvlStrCache>
            </c:multiLvlStrRef>
          </c:cat>
          <c:val>
            <c:numRef>
              <c:f>USADO5!$C$18:$C$27</c:f>
              <c:numCache>
                <c:formatCode>0.000</c:formatCode>
                <c:ptCount val="10"/>
                <c:pt idx="0" formatCode="General">
                  <c:v>4.5629999999999997</c:v>
                </c:pt>
                <c:pt idx="1">
                  <c:v>4.5590000000000002</c:v>
                </c:pt>
                <c:pt idx="2" formatCode="General">
                  <c:v>4.532</c:v>
                </c:pt>
                <c:pt idx="3" formatCode="General">
                  <c:v>4.5119999999999996</c:v>
                </c:pt>
                <c:pt idx="4" formatCode="General">
                  <c:v>4.508</c:v>
                </c:pt>
                <c:pt idx="5">
                  <c:v>4.5</c:v>
                </c:pt>
                <c:pt idx="6" formatCode="General">
                  <c:v>4.4710000000000001</c:v>
                </c:pt>
                <c:pt idx="7" formatCode="General">
                  <c:v>4.4690000000000003</c:v>
                </c:pt>
                <c:pt idx="8" formatCode="General">
                  <c:v>4.4640000000000004</c:v>
                </c:pt>
                <c:pt idx="9" formatCode="General">
                  <c:v>4.3819999999999997</c:v>
                </c:pt>
              </c:numCache>
            </c:numRef>
          </c:val>
          <c:extLst>
            <c:ext xmlns:c16="http://schemas.microsoft.com/office/drawing/2014/chart" uri="{C3380CC4-5D6E-409C-BE32-E72D297353CC}">
              <c16:uniqueId val="{00000000-E9FD-4030-9CDE-E16326F848E0}"/>
            </c:ext>
          </c:extLst>
        </c:ser>
        <c:dLbls>
          <c:dLblPos val="outEnd"/>
          <c:showLegendKey val="0"/>
          <c:showVal val="1"/>
          <c:showCatName val="0"/>
          <c:showSerName val="0"/>
          <c:showPercent val="0"/>
          <c:showBubbleSize val="0"/>
        </c:dLbls>
        <c:gapWidth val="219"/>
        <c:overlap val="-27"/>
        <c:axId val="1250950064"/>
        <c:axId val="2059305760"/>
      </c:barChart>
      <c:catAx>
        <c:axId val="12509500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2059305760"/>
        <c:crosses val="autoZero"/>
        <c:auto val="1"/>
        <c:lblAlgn val="ctr"/>
        <c:lblOffset val="100"/>
        <c:noMultiLvlLbl val="0"/>
      </c:catAx>
      <c:valAx>
        <c:axId val="20593057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2509500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a:effectLst/>
  </c:spPr>
  <c:txPr>
    <a:bodyPr/>
    <a:lstStyle/>
    <a:p>
      <a:pPr>
        <a:defRPr/>
      </a:pPr>
      <a:endParaRPr lang="es-PE"/>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áreas - GFACI</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tx>
            <c:strRef>
              <c:f>usado4!$B$1</c:f>
              <c:strCache>
                <c:ptCount val="1"/>
                <c:pt idx="0">
                  <c:v>2021</c:v>
                </c:pt>
              </c:strCache>
            </c:strRef>
          </c:tx>
          <c:spPr>
            <a:solidFill>
              <a:schemeClr val="accent2"/>
            </a:solidFill>
            <a:ln>
              <a:noFill/>
            </a:ln>
            <a:effectLst/>
          </c:spPr>
          <c:invertIfNegative val="0"/>
          <c:cat>
            <c:strRef>
              <c:f>usado4!$A$2:$A$9</c:f>
              <c:strCache>
                <c:ptCount val="8"/>
                <c:pt idx="0">
                  <c:v>TI y Sistemas</c:v>
                </c:pt>
                <c:pt idx="1">
                  <c:v>Finanzas y Tesorería</c:v>
                </c:pt>
                <c:pt idx="2">
                  <c:v>Legal</c:v>
                </c:pt>
                <c:pt idx="3">
                  <c:v>Administración</c:v>
                </c:pt>
                <c:pt idx="4">
                  <c:v>Contabilidad</c:v>
                </c:pt>
                <c:pt idx="5">
                  <c:v>Control de Gestión</c:v>
                </c:pt>
                <c:pt idx="6">
                  <c:v>Compras</c:v>
                </c:pt>
                <c:pt idx="7">
                  <c:v>Riesgos</c:v>
                </c:pt>
              </c:strCache>
            </c:strRef>
          </c:cat>
          <c:val>
            <c:numRef>
              <c:f>usado4!$B$2:$B$9</c:f>
              <c:numCache>
                <c:formatCode>0.000</c:formatCode>
                <c:ptCount val="8"/>
                <c:pt idx="0">
                  <c:v>4.08</c:v>
                </c:pt>
                <c:pt idx="1">
                  <c:v>3.79</c:v>
                </c:pt>
                <c:pt idx="2">
                  <c:v>4.05</c:v>
                </c:pt>
                <c:pt idx="3">
                  <c:v>4.04</c:v>
                </c:pt>
                <c:pt idx="4">
                  <c:v>4.04</c:v>
                </c:pt>
                <c:pt idx="6">
                  <c:v>3.31</c:v>
                </c:pt>
              </c:numCache>
            </c:numRef>
          </c:val>
          <c:extLst>
            <c:ext xmlns:c16="http://schemas.microsoft.com/office/drawing/2014/chart" uri="{C3380CC4-5D6E-409C-BE32-E72D297353CC}">
              <c16:uniqueId val="{00000000-2B63-4A92-B90A-7C0BA2124597}"/>
            </c:ext>
          </c:extLst>
        </c:ser>
        <c:ser>
          <c:idx val="1"/>
          <c:order val="1"/>
          <c:tx>
            <c:strRef>
              <c:f>usado4!$C$1</c:f>
              <c:strCache>
                <c:ptCount val="1"/>
                <c:pt idx="0">
                  <c:v>2022</c:v>
                </c:pt>
              </c:strCache>
            </c:strRef>
          </c:tx>
          <c:spPr>
            <a:solidFill>
              <a:srgbClr val="0070C0"/>
            </a:solidFill>
            <a:ln>
              <a:noFill/>
            </a:ln>
            <a:effectLst/>
          </c:spPr>
          <c:invertIfNegative val="0"/>
          <c:cat>
            <c:strRef>
              <c:f>usado4!$A$2:$A$9</c:f>
              <c:strCache>
                <c:ptCount val="8"/>
                <c:pt idx="0">
                  <c:v>TI y Sistemas</c:v>
                </c:pt>
                <c:pt idx="1">
                  <c:v>Finanzas y Tesorería</c:v>
                </c:pt>
                <c:pt idx="2">
                  <c:v>Legal</c:v>
                </c:pt>
                <c:pt idx="3">
                  <c:v>Administración</c:v>
                </c:pt>
                <c:pt idx="4">
                  <c:v>Contabilidad</c:v>
                </c:pt>
                <c:pt idx="5">
                  <c:v>Control de Gestión</c:v>
                </c:pt>
                <c:pt idx="6">
                  <c:v>Compras</c:v>
                </c:pt>
                <c:pt idx="7">
                  <c:v>Riesgos</c:v>
                </c:pt>
              </c:strCache>
            </c:strRef>
          </c:cat>
          <c:val>
            <c:numRef>
              <c:f>usado4!$C$2:$C$9</c:f>
              <c:numCache>
                <c:formatCode>0.000</c:formatCode>
                <c:ptCount val="8"/>
                <c:pt idx="0">
                  <c:v>4.2089999999999996</c:v>
                </c:pt>
                <c:pt idx="1">
                  <c:v>3.992</c:v>
                </c:pt>
                <c:pt idx="2">
                  <c:v>4.0069999999999997</c:v>
                </c:pt>
                <c:pt idx="3">
                  <c:v>4.0019999999999998</c:v>
                </c:pt>
                <c:pt idx="4">
                  <c:v>4.0279999999999996</c:v>
                </c:pt>
                <c:pt idx="6">
                  <c:v>2.956</c:v>
                </c:pt>
              </c:numCache>
            </c:numRef>
          </c:val>
          <c:extLst>
            <c:ext xmlns:c16="http://schemas.microsoft.com/office/drawing/2014/chart" uri="{C3380CC4-5D6E-409C-BE32-E72D297353CC}">
              <c16:uniqueId val="{00000001-2B63-4A92-B90A-7C0BA2124597}"/>
            </c:ext>
          </c:extLst>
        </c:ser>
        <c:ser>
          <c:idx val="2"/>
          <c:order val="2"/>
          <c:tx>
            <c:strRef>
              <c:f>usado4!$D$1</c:f>
              <c:strCache>
                <c:ptCount val="1"/>
                <c:pt idx="0">
                  <c:v>2023</c:v>
                </c:pt>
              </c:strCache>
            </c:strRef>
          </c:tx>
          <c:spPr>
            <a:solidFill>
              <a:srgbClr val="92D050"/>
            </a:solidFill>
            <a:ln>
              <a:noFill/>
            </a:ln>
            <a:effectLst/>
          </c:spPr>
          <c:invertIfNegative val="0"/>
          <c:cat>
            <c:strRef>
              <c:f>usado4!$A$2:$A$9</c:f>
              <c:strCache>
                <c:ptCount val="8"/>
                <c:pt idx="0">
                  <c:v>TI y Sistemas</c:v>
                </c:pt>
                <c:pt idx="1">
                  <c:v>Finanzas y Tesorería</c:v>
                </c:pt>
                <c:pt idx="2">
                  <c:v>Legal</c:v>
                </c:pt>
                <c:pt idx="3">
                  <c:v>Administración</c:v>
                </c:pt>
                <c:pt idx="4">
                  <c:v>Contabilidad</c:v>
                </c:pt>
                <c:pt idx="5">
                  <c:v>Control de Gestión</c:v>
                </c:pt>
                <c:pt idx="6">
                  <c:v>Compras</c:v>
                </c:pt>
                <c:pt idx="7">
                  <c:v>Riesgos</c:v>
                </c:pt>
              </c:strCache>
            </c:strRef>
          </c:cat>
          <c:val>
            <c:numRef>
              <c:f>usado4!$D$2:$D$9</c:f>
              <c:numCache>
                <c:formatCode>0.000</c:formatCode>
                <c:ptCount val="8"/>
                <c:pt idx="0">
                  <c:v>4.1479269326947801</c:v>
                </c:pt>
                <c:pt idx="1">
                  <c:v>3.7914647907239818</c:v>
                </c:pt>
                <c:pt idx="2">
                  <c:v>4.2982698234860868</c:v>
                </c:pt>
                <c:pt idx="3">
                  <c:v>4.0752201610583842</c:v>
                </c:pt>
                <c:pt idx="4">
                  <c:v>4.1596872565260501</c:v>
                </c:pt>
                <c:pt idx="5">
                  <c:v>4.2511088144452369</c:v>
                </c:pt>
                <c:pt idx="6">
                  <c:v>3.4390229852995589</c:v>
                </c:pt>
                <c:pt idx="7">
                  <c:v>4.1672365050659206</c:v>
                </c:pt>
              </c:numCache>
            </c:numRef>
          </c:val>
          <c:extLst>
            <c:ext xmlns:c16="http://schemas.microsoft.com/office/drawing/2014/chart" uri="{C3380CC4-5D6E-409C-BE32-E72D297353CC}">
              <c16:uniqueId val="{00000002-2B63-4A92-B90A-7C0BA2124597}"/>
            </c:ext>
          </c:extLst>
        </c:ser>
        <c:dLbls>
          <c:showLegendKey val="0"/>
          <c:showVal val="0"/>
          <c:showCatName val="0"/>
          <c:showSerName val="0"/>
          <c:showPercent val="0"/>
          <c:showBubbleSize val="0"/>
        </c:dLbls>
        <c:gapWidth val="247"/>
        <c:axId val="237639440"/>
        <c:axId val="1991756448"/>
      </c:barChart>
      <c:lineChart>
        <c:grouping val="standard"/>
        <c:varyColors val="0"/>
        <c:ser>
          <c:idx val="3"/>
          <c:order val="3"/>
          <c:tx>
            <c:strRef>
              <c:f>usado4!$E$1</c:f>
              <c:strCache>
                <c:ptCount val="1"/>
                <c:pt idx="0">
                  <c:v>2024-01</c:v>
                </c:pt>
              </c:strCache>
            </c:strRef>
          </c:tx>
          <c:spPr>
            <a:ln w="22225" cap="rnd">
              <a:solidFill>
                <a:schemeClr val="accent4"/>
              </a:solidFill>
              <a:round/>
            </a:ln>
            <a:effectLst/>
          </c:spPr>
          <c:marker>
            <c:symbol val="circle"/>
            <c:size val="5"/>
            <c:spPr>
              <a:solidFill>
                <a:schemeClr val="lt1"/>
              </a:solidFill>
              <a:ln w="15875">
                <a:solidFill>
                  <a:schemeClr val="accent4"/>
                </a:solidFill>
                <a:round/>
              </a:ln>
              <a:effectLst/>
            </c:spPr>
          </c:marker>
          <c:cat>
            <c:strRef>
              <c:f>usado4!$A$2:$A$9</c:f>
              <c:strCache>
                <c:ptCount val="8"/>
                <c:pt idx="0">
                  <c:v>TI y Sistemas</c:v>
                </c:pt>
                <c:pt idx="1">
                  <c:v>Finanzas y Tesorería</c:v>
                </c:pt>
                <c:pt idx="2">
                  <c:v>Legal</c:v>
                </c:pt>
                <c:pt idx="3">
                  <c:v>Administración</c:v>
                </c:pt>
                <c:pt idx="4">
                  <c:v>Contabilidad</c:v>
                </c:pt>
                <c:pt idx="5">
                  <c:v>Control de Gestión</c:v>
                </c:pt>
                <c:pt idx="6">
                  <c:v>Compras</c:v>
                </c:pt>
                <c:pt idx="7">
                  <c:v>Riesgos</c:v>
                </c:pt>
              </c:strCache>
            </c:strRef>
          </c:cat>
          <c:val>
            <c:numRef>
              <c:f>usado4!$E$2:$E$9</c:f>
              <c:numCache>
                <c:formatCode>0.000</c:formatCode>
                <c:ptCount val="8"/>
                <c:pt idx="0">
                  <c:v>4.459961334961335</c:v>
                </c:pt>
                <c:pt idx="1">
                  <c:v>4.0409698996655514</c:v>
                </c:pt>
                <c:pt idx="2">
                  <c:v>4.529209838356179</c:v>
                </c:pt>
                <c:pt idx="3">
                  <c:v>4.2711554050489013</c:v>
                </c:pt>
                <c:pt idx="4">
                  <c:v>4.1927065040278988</c:v>
                </c:pt>
                <c:pt idx="5">
                  <c:v>4.4074992488829716</c:v>
                </c:pt>
                <c:pt idx="6">
                  <c:v>3.5394450333324818</c:v>
                </c:pt>
                <c:pt idx="7">
                  <c:v>4.2441881840638418</c:v>
                </c:pt>
              </c:numCache>
            </c:numRef>
          </c:val>
          <c:smooth val="0"/>
          <c:extLst>
            <c:ext xmlns:c16="http://schemas.microsoft.com/office/drawing/2014/chart" uri="{C3380CC4-5D6E-409C-BE32-E72D297353CC}">
              <c16:uniqueId val="{00000003-2B63-4A92-B90A-7C0BA2124597}"/>
            </c:ext>
          </c:extLst>
        </c:ser>
        <c:ser>
          <c:idx val="4"/>
          <c:order val="4"/>
          <c:tx>
            <c:strRef>
              <c:f>usado4!$F$1</c:f>
              <c:strCache>
                <c:ptCount val="1"/>
                <c:pt idx="0">
                  <c:v>2024-02</c:v>
                </c:pt>
              </c:strCache>
            </c:strRef>
          </c:tx>
          <c:spPr>
            <a:ln w="22225" cap="rnd">
              <a:solidFill>
                <a:schemeClr val="accent5"/>
              </a:solidFill>
              <a:round/>
            </a:ln>
            <a:effectLst/>
          </c:spPr>
          <c:marker>
            <c:symbol val="circle"/>
            <c:size val="6"/>
            <c:spPr>
              <a:solidFill>
                <a:schemeClr val="lt1"/>
              </a:solidFill>
              <a:ln w="15875">
                <a:solidFill>
                  <a:schemeClr val="accent5"/>
                </a:solidFill>
                <a:round/>
              </a:ln>
              <a:effectLst/>
            </c:spPr>
          </c:marker>
          <c:cat>
            <c:strRef>
              <c:f>usado4!$A$2:$A$9</c:f>
              <c:strCache>
                <c:ptCount val="8"/>
                <c:pt idx="0">
                  <c:v>TI y Sistemas</c:v>
                </c:pt>
                <c:pt idx="1">
                  <c:v>Finanzas y Tesorería</c:v>
                </c:pt>
                <c:pt idx="2">
                  <c:v>Legal</c:v>
                </c:pt>
                <c:pt idx="3">
                  <c:v>Administración</c:v>
                </c:pt>
                <c:pt idx="4">
                  <c:v>Contabilidad</c:v>
                </c:pt>
                <c:pt idx="5">
                  <c:v>Control de Gestión</c:v>
                </c:pt>
                <c:pt idx="6">
                  <c:v>Compras</c:v>
                </c:pt>
                <c:pt idx="7">
                  <c:v>Riesgos</c:v>
                </c:pt>
              </c:strCache>
            </c:strRef>
          </c:cat>
          <c:val>
            <c:numRef>
              <c:f>usado4!$F$2:$F$9</c:f>
              <c:numCache>
                <c:formatCode>0.000</c:formatCode>
                <c:ptCount val="8"/>
                <c:pt idx="0">
                  <c:v>4.4732690398075805</c:v>
                </c:pt>
                <c:pt idx="1">
                  <c:v>4.3985598090785114</c:v>
                </c:pt>
                <c:pt idx="2">
                  <c:v>4.3362415654520898</c:v>
                </c:pt>
                <c:pt idx="3">
                  <c:v>4.2632774689957653</c:v>
                </c:pt>
                <c:pt idx="4">
                  <c:v>4.3869217614582059</c:v>
                </c:pt>
                <c:pt idx="5">
                  <c:v>4.3365186485553124</c:v>
                </c:pt>
                <c:pt idx="6">
                  <c:v>3.4372611948509237</c:v>
                </c:pt>
                <c:pt idx="7">
                  <c:v>4.2469678469678476</c:v>
                </c:pt>
              </c:numCache>
            </c:numRef>
          </c:val>
          <c:smooth val="0"/>
          <c:extLst>
            <c:ext xmlns:c16="http://schemas.microsoft.com/office/drawing/2014/chart" uri="{C3380CC4-5D6E-409C-BE32-E72D297353CC}">
              <c16:uniqueId val="{00000004-2B63-4A92-B90A-7C0BA2124597}"/>
            </c:ext>
          </c:extLst>
        </c:ser>
        <c:dLbls>
          <c:showLegendKey val="0"/>
          <c:showVal val="0"/>
          <c:showCatName val="0"/>
          <c:showSerName val="0"/>
          <c:showPercent val="0"/>
          <c:showBubbleSize val="0"/>
        </c:dLbls>
        <c:marker val="1"/>
        <c:smooth val="0"/>
        <c:axId val="237639440"/>
        <c:axId val="1991756448"/>
      </c:lineChart>
      <c:catAx>
        <c:axId val="23763944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out"/>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1991756448"/>
        <c:crosses val="autoZero"/>
        <c:auto val="1"/>
        <c:lblAlgn val="ctr"/>
        <c:lblOffset val="100"/>
        <c:noMultiLvlLbl val="0"/>
      </c:catAx>
      <c:valAx>
        <c:axId val="199175644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237639440"/>
        <c:crosses val="autoZero"/>
        <c:crossBetween val="between"/>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GFACI (Acumulado)</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trendline>
            <c:spPr>
              <a:ln w="19050" cap="rnd">
                <a:solidFill>
                  <a:schemeClr val="accent1"/>
                </a:solidFill>
                <a:prstDash val="sysDot"/>
              </a:ln>
              <a:effectLst/>
            </c:spPr>
            <c:trendlineType val="poly"/>
            <c:order val="2"/>
            <c:dispRSqr val="0"/>
            <c:dispEq val="0"/>
          </c:trendline>
          <c:cat>
            <c:strRef>
              <c:f>usado4!$H$66:$H$69</c:f>
              <c:strCache>
                <c:ptCount val="4"/>
                <c:pt idx="0">
                  <c:v>2021</c:v>
                </c:pt>
                <c:pt idx="1">
                  <c:v>2022</c:v>
                </c:pt>
                <c:pt idx="2">
                  <c:v>2023</c:v>
                </c:pt>
                <c:pt idx="3">
                  <c:v>2024</c:v>
                </c:pt>
              </c:strCache>
            </c:strRef>
          </c:cat>
          <c:val>
            <c:numRef>
              <c:f>usado4!$I$66:$I$69</c:f>
              <c:numCache>
                <c:formatCode>0.000</c:formatCode>
                <c:ptCount val="4"/>
                <c:pt idx="0">
                  <c:v>3.508</c:v>
                </c:pt>
                <c:pt idx="1">
                  <c:v>3.496</c:v>
                </c:pt>
                <c:pt idx="2">
                  <c:v>4.0412421586625005</c:v>
                </c:pt>
                <c:pt idx="3">
                  <c:v>4.2228209655211977</c:v>
                </c:pt>
              </c:numCache>
            </c:numRef>
          </c:val>
          <c:extLst>
            <c:ext xmlns:c16="http://schemas.microsoft.com/office/drawing/2014/chart" uri="{C3380CC4-5D6E-409C-BE32-E72D297353CC}">
              <c16:uniqueId val="{00000001-9F58-4426-842E-2EC72094386D}"/>
            </c:ext>
          </c:extLst>
        </c:ser>
        <c:dLbls>
          <c:dLblPos val="outEnd"/>
          <c:showLegendKey val="0"/>
          <c:showVal val="1"/>
          <c:showCatName val="0"/>
          <c:showSerName val="0"/>
          <c:showPercent val="0"/>
          <c:showBubbleSize val="0"/>
        </c:dLbls>
        <c:gapWidth val="267"/>
        <c:overlap val="-43"/>
        <c:axId val="92184080"/>
        <c:axId val="1012192640"/>
      </c:barChart>
      <c:catAx>
        <c:axId val="9218408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1012192640"/>
        <c:crosses val="autoZero"/>
        <c:auto val="1"/>
        <c:lblAlgn val="ctr"/>
        <c:lblOffset val="100"/>
        <c:noMultiLvlLbl val="0"/>
      </c:catAx>
      <c:valAx>
        <c:axId val="101219264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92184080"/>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GFACI</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trendline>
            <c:spPr>
              <a:ln w="19050" cap="rnd">
                <a:solidFill>
                  <a:schemeClr val="accent1"/>
                </a:solidFill>
                <a:prstDash val="sysDot"/>
              </a:ln>
              <a:effectLst/>
            </c:spPr>
            <c:trendlineType val="poly"/>
            <c:order val="2"/>
            <c:dispRSqr val="0"/>
            <c:dispEq val="0"/>
          </c:trendline>
          <c:cat>
            <c:strRef>
              <c:f>usado4!$A$66:$A$70</c:f>
              <c:strCache>
                <c:ptCount val="5"/>
                <c:pt idx="0">
                  <c:v>2021</c:v>
                </c:pt>
                <c:pt idx="1">
                  <c:v>2022</c:v>
                </c:pt>
                <c:pt idx="2">
                  <c:v>2023</c:v>
                </c:pt>
                <c:pt idx="3">
                  <c:v>2024-01</c:v>
                </c:pt>
                <c:pt idx="4">
                  <c:v>2024-02</c:v>
                </c:pt>
              </c:strCache>
            </c:strRef>
          </c:cat>
          <c:val>
            <c:numRef>
              <c:f>usado4!$B$66:$B$70</c:f>
              <c:numCache>
                <c:formatCode>0.000</c:formatCode>
                <c:ptCount val="5"/>
                <c:pt idx="0">
                  <c:v>3.508</c:v>
                </c:pt>
                <c:pt idx="1">
                  <c:v>3.496</c:v>
                </c:pt>
                <c:pt idx="2">
                  <c:v>4.0410000000000004</c:v>
                </c:pt>
                <c:pt idx="3">
                  <c:v>4.210641931042395</c:v>
                </c:pt>
                <c:pt idx="4">
                  <c:v>4.2350000000000003</c:v>
                </c:pt>
              </c:numCache>
            </c:numRef>
          </c:val>
          <c:extLst>
            <c:ext xmlns:c16="http://schemas.microsoft.com/office/drawing/2014/chart" uri="{C3380CC4-5D6E-409C-BE32-E72D297353CC}">
              <c16:uniqueId val="{00000001-ED04-42DC-BA01-CBAB860BD352}"/>
            </c:ext>
          </c:extLst>
        </c:ser>
        <c:dLbls>
          <c:dLblPos val="outEnd"/>
          <c:showLegendKey val="0"/>
          <c:showVal val="1"/>
          <c:showCatName val="0"/>
          <c:showSerName val="0"/>
          <c:showPercent val="0"/>
          <c:showBubbleSize val="0"/>
        </c:dLbls>
        <c:gapWidth val="267"/>
        <c:overlap val="-43"/>
        <c:axId val="1825690816"/>
        <c:axId val="1012178720"/>
      </c:barChart>
      <c:catAx>
        <c:axId val="182569081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1" i="0" u="none" strike="noStrike" kern="1200" cap="none" spc="0" normalizeH="0" baseline="0">
                <a:solidFill>
                  <a:sysClr val="windowText" lastClr="000000"/>
                </a:solidFill>
                <a:latin typeface="+mn-lt"/>
                <a:ea typeface="+mn-ea"/>
                <a:cs typeface="+mn-cs"/>
              </a:defRPr>
            </a:pPr>
            <a:endParaRPr lang="es-PE"/>
          </a:p>
        </c:txPr>
        <c:crossAx val="1012178720"/>
        <c:crosses val="autoZero"/>
        <c:auto val="1"/>
        <c:lblAlgn val="ctr"/>
        <c:lblOffset val="100"/>
        <c:noMultiLvlLbl val="0"/>
      </c:catAx>
      <c:valAx>
        <c:axId val="101217872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1825690816"/>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Universo de 97 colaboradores</a:t>
            </a:r>
          </a:p>
        </c:rich>
      </c:tx>
      <c:overlay val="0"/>
    </c:title>
    <c:autoTitleDeleted val="0"/>
    <c:plotArea>
      <c:layout/>
      <c:pieChart>
        <c:varyColors val="1"/>
        <c:ser>
          <c:idx val="0"/>
          <c:order val="0"/>
          <c:dLbls>
            <c:dLbl>
              <c:idx val="0"/>
              <c:layout>
                <c:manualLayout>
                  <c:x val="-7.5013249545729854E-2"/>
                  <c:y val="-0.20239801312338102"/>
                </c:manualLayout>
              </c:layout>
              <c:tx>
                <c:rich>
                  <a:bodyPr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fld id="{BEF2755A-137D-470B-BD88-1A5E58D0EE71}" type="CATEGORYNAME">
                      <a:rPr lang="en-US" sz="10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t>[NOMBRE DE CATEGORÍA]</a:t>
                    </a:fld>
                    <a:endParaRPr lang="es-PE"/>
                  </a:p>
                </c:rich>
              </c:tx>
              <c:spPr>
                <a:solidFill>
                  <a:sysClr val="window" lastClr="FFFFFF"/>
                </a:solidFill>
                <a:ln>
                  <a:noFill/>
                </a:ln>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0-6D14-4A48-A748-EA7FEA22AC3D}"/>
                </c:ext>
              </c:extLst>
            </c:dLbl>
            <c:dLbl>
              <c:idx val="1"/>
              <c:layout>
                <c:manualLayout>
                  <c:x val="8.3018288579312108E-2"/>
                  <c:y val="-2.2677632666380919E-2"/>
                </c:manualLayout>
              </c:layout>
              <c:tx>
                <c:rich>
                  <a:bodyPr wrap="square" lIns="38100" tIns="19050" rIns="38100" bIns="19050" anchor="ctr">
                    <a:spAutoFit/>
                  </a:bodyPr>
                  <a:lstStyle/>
                  <a:p>
                    <a:pPr>
                      <a:defRPr/>
                    </a:pPr>
                    <a:fld id="{8DD4D88C-8C33-4168-822F-BDCF7403572F}" type="CATEGORYNAME">
                      <a:rPr lang="es-ES" sz="1000" b="0" i="0" u="none" strike="noStrike" kern="1200" baseline="0">
                        <a:solidFill>
                          <a:sysClr val="windowText" lastClr="000000"/>
                        </a:solidFill>
                      </a:rPr>
                      <a:pPr>
                        <a:defRPr/>
                      </a:pPr>
                      <a:t>[NOMBRE DE CATEGORÍA]</a:t>
                    </a:fld>
                    <a:endParaRPr lang="es-PE"/>
                  </a:p>
                </c:rich>
              </c:tx>
              <c:spPr>
                <a:solidFill>
                  <a:sysClr val="window" lastClr="FFFFFF"/>
                </a:solidFill>
                <a:ln>
                  <a:noFill/>
                </a:ln>
                <a:effectLst>
                  <a:softEdge rad="0"/>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1-6D14-4A48-A748-EA7FEA22AC3D}"/>
                </c:ext>
              </c:extLst>
            </c:dLbl>
            <c:spPr>
              <a:solidFill>
                <a:sysClr val="window" lastClr="FFFFFF"/>
              </a:solidFill>
              <a:ln>
                <a:solidFill>
                  <a:sysClr val="windowText" lastClr="000000">
                    <a:lumMod val="65000"/>
                    <a:lumOff val="35000"/>
                  </a:sysClr>
                </a:solidFill>
              </a:ln>
              <a:effectLst/>
            </c:spPr>
            <c:dLblPos val="outEnd"/>
            <c:showLegendKey val="0"/>
            <c:showVal val="0"/>
            <c:showCatName val="1"/>
            <c:showSerName val="0"/>
            <c:showPercent val="1"/>
            <c:showBubbleSize val="0"/>
            <c:showLeaderLines val="1"/>
            <c:extLst>
              <c:ext xmlns:c15="http://schemas.microsoft.com/office/drawing/2012/chart" uri="{CE6537A1-D6FC-4f65-9D91-7224C49458BB}">
                <c15:spPr xmlns:c15="http://schemas.microsoft.com/office/drawing/2012/chart">
                  <a:prstGeom prst="wedgeRectCallout">
                    <a:avLst/>
                  </a:prstGeom>
                </c15:spPr>
              </c:ext>
            </c:extLst>
          </c:dLbls>
          <c:cat>
            <c:strRef>
              <c:f>DataResumen!$A$3:$A$4</c:f>
              <c:strCache>
                <c:ptCount val="2"/>
                <c:pt idx="0">
                  <c:v>Completaron 59 personas (60.82%)</c:v>
                </c:pt>
                <c:pt idx="1">
                  <c:v>No completaron 38 personas (39.18%)</c:v>
                </c:pt>
              </c:strCache>
            </c:strRef>
          </c:cat>
          <c:val>
            <c:numRef>
              <c:f>DataResumen!$B$3:$B$4</c:f>
              <c:numCache>
                <c:formatCode>General</c:formatCode>
                <c:ptCount val="2"/>
                <c:pt idx="0">
                  <c:v>59</c:v>
                </c:pt>
                <c:pt idx="1">
                  <c:v>38</c:v>
                </c:pt>
              </c:numCache>
            </c:numRef>
          </c:val>
          <c:extLst>
            <c:ext xmlns:c16="http://schemas.microsoft.com/office/drawing/2014/chart" uri="{C3380CC4-5D6E-409C-BE32-E72D297353CC}">
              <c16:uniqueId val="{00000002-6D14-4A48-A748-EA7FEA22AC3D}"/>
            </c:ext>
          </c:extLst>
        </c:ser>
        <c:dLbls>
          <c:showLegendKey val="0"/>
          <c:showVal val="0"/>
          <c:showCatName val="0"/>
          <c:showSerName val="0"/>
          <c:showPercent val="0"/>
          <c:showBubbleSize val="0"/>
          <c:showLeaderLines val="1"/>
        </c:dLbls>
        <c:firstSliceAng val="143"/>
      </c:pieChart>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Histórica</a:t>
            </a:r>
          </a:p>
        </c:rich>
      </c:tx>
      <c:overlay val="0"/>
    </c:title>
    <c:autoTitleDeleted val="0"/>
    <c:plotArea>
      <c:layout/>
      <c:barChart>
        <c:barDir val="col"/>
        <c:grouping val="clustered"/>
        <c:varyColors val="0"/>
        <c:ser>
          <c:idx val="0"/>
          <c:order val="0"/>
          <c:tx>
            <c:v>Total</c:v>
          </c:tx>
          <c:spPr>
            <a:solidFill>
              <a:srgbClr val="9DD866"/>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HistoricoAreas!$B$1:$F$1</c:f>
              <c:strCache>
                <c:ptCount val="5"/>
                <c:pt idx="0">
                  <c:v>2021</c:v>
                </c:pt>
                <c:pt idx="1">
                  <c:v>2022</c:v>
                </c:pt>
                <c:pt idx="2">
                  <c:v>2023</c:v>
                </c:pt>
                <c:pt idx="3">
                  <c:v>2024-01</c:v>
                </c:pt>
                <c:pt idx="4">
                  <c:v>2024-02</c:v>
                </c:pt>
              </c:strCache>
            </c:strRef>
          </c:cat>
          <c:val>
            <c:numRef>
              <c:f>HistoricoAreas!$B$12:$F$12</c:f>
              <c:numCache>
                <c:formatCode>_-* #,##0.000_-;\-* #,##0.000_-;_-* "-"??_-;_-@_-</c:formatCode>
                <c:ptCount val="5"/>
                <c:pt idx="0">
                  <c:v>3.78</c:v>
                </c:pt>
                <c:pt idx="1">
                  <c:v>3.8526097324413793</c:v>
                </c:pt>
                <c:pt idx="2">
                  <c:v>3.8410000000000002</c:v>
                </c:pt>
                <c:pt idx="3">
                  <c:v>4.1269999999999998</c:v>
                </c:pt>
                <c:pt idx="4" formatCode="0.000">
                  <c:v>4.2300000000000004</c:v>
                </c:pt>
              </c:numCache>
            </c:numRef>
          </c:val>
          <c:extLst>
            <c:ext xmlns:c16="http://schemas.microsoft.com/office/drawing/2014/chart" uri="{C3380CC4-5D6E-409C-BE32-E72D297353CC}">
              <c16:uniqueId val="{00000000-F25F-4278-BBB1-7812AF5D6DFE}"/>
            </c:ext>
          </c:extLst>
        </c:ser>
        <c:dLbls>
          <c:showLegendKey val="0"/>
          <c:showVal val="0"/>
          <c:showCatName val="0"/>
          <c:showSerName val="0"/>
          <c:showPercent val="0"/>
          <c:showBubbleSize val="0"/>
        </c:dLbls>
        <c:gapWidth val="150"/>
        <c:axId val="14729760"/>
        <c:axId val="14730240"/>
      </c:barChart>
      <c:catAx>
        <c:axId val="14729760"/>
        <c:scaling>
          <c:orientation val="minMax"/>
        </c:scaling>
        <c:delete val="0"/>
        <c:axPos val="b"/>
        <c:numFmt formatCode="General" sourceLinked="1"/>
        <c:majorTickMark val="out"/>
        <c:minorTickMark val="none"/>
        <c:tickLblPos val="nextTo"/>
        <c:crossAx val="14730240"/>
        <c:crosses val="autoZero"/>
        <c:auto val="1"/>
        <c:lblAlgn val="ctr"/>
        <c:lblOffset val="100"/>
        <c:noMultiLvlLbl val="0"/>
      </c:catAx>
      <c:valAx>
        <c:axId val="14730240"/>
        <c:scaling>
          <c:orientation val="minMax"/>
        </c:scaling>
        <c:delete val="0"/>
        <c:axPos val="l"/>
        <c:numFmt formatCode="_-* #,##0.000_-;\-* #,##0.000_-;_-* &quot;-&quot;??_-;_-@_-" sourceLinked="1"/>
        <c:majorTickMark val="out"/>
        <c:minorTickMark val="none"/>
        <c:tickLblPos val="nextTo"/>
        <c:crossAx val="14729760"/>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cap="none" spc="0" normalizeH="0" baseline="0">
                <a:solidFill>
                  <a:schemeClr val="tx1"/>
                </a:solidFill>
              </a:rPr>
              <a:t>Satisfacción Histórica SIG (Acumulado)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cked"/>
        <c:varyColors val="0"/>
        <c:ser>
          <c:idx val="0"/>
          <c:order val="0"/>
          <c:tx>
            <c:strRef>
              <c:f>Graficos!$C$72:$F$72</c:f>
              <c:strCache>
                <c:ptCount val="4"/>
                <c:pt idx="0">
                  <c:v>2021</c:v>
                </c:pt>
                <c:pt idx="1">
                  <c:v>2022</c:v>
                </c:pt>
                <c:pt idx="2">
                  <c:v>2023</c:v>
                </c:pt>
                <c:pt idx="3">
                  <c:v>2024</c:v>
                </c:pt>
              </c:strCache>
            </c:strRef>
          </c:tx>
          <c:spPr>
            <a:ln w="28575" cap="rnd">
              <a:solidFill>
                <a:schemeClr val="accent1"/>
              </a:solidFill>
              <a:round/>
            </a:ln>
            <a:effectLst/>
          </c:spPr>
          <c:marker>
            <c:symbol val="none"/>
          </c:marker>
          <c:dLbls>
            <c:dLbl>
              <c:idx val="0"/>
              <c:layout>
                <c:manualLayout>
                  <c:x val="-5.8084167416091195E-2"/>
                  <c:y val="8.181196101468010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E1BF-4715-90C9-CBA98CE60C96}"/>
                </c:ext>
              </c:extLst>
            </c:dLbl>
            <c:dLbl>
              <c:idx val="1"/>
              <c:layout>
                <c:manualLayout>
                  <c:x val="-5.8027837764490095E-2"/>
                  <c:y val="-9.555544413274112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E1BF-4715-90C9-CBA98CE60C96}"/>
                </c:ext>
              </c:extLst>
            </c:dLbl>
            <c:dLbl>
              <c:idx val="2"/>
              <c:layout>
                <c:manualLayout>
                  <c:x val="-3.5917794515107695E-2"/>
                  <c:y val="7.277120202811966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E1BF-4715-90C9-CBA98CE60C96}"/>
                </c:ext>
              </c:extLst>
            </c:dLbl>
            <c:dLbl>
              <c:idx val="3"/>
              <c:layout>
                <c:manualLayout>
                  <c:x val="-3.3201307983243458E-2"/>
                  <c:y val="0.1092581657391919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E1BF-4715-90C9-CBA98CE60C9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Graficos!$C$72:$F$72</c:f>
              <c:numCache>
                <c:formatCode>General</c:formatCode>
                <c:ptCount val="4"/>
                <c:pt idx="0">
                  <c:v>2021</c:v>
                </c:pt>
                <c:pt idx="1">
                  <c:v>2022</c:v>
                </c:pt>
                <c:pt idx="2">
                  <c:v>2023</c:v>
                </c:pt>
                <c:pt idx="3">
                  <c:v>2024</c:v>
                </c:pt>
              </c:numCache>
            </c:numRef>
          </c:cat>
          <c:val>
            <c:numRef>
              <c:f>Graficos!$C$73:$F$73</c:f>
              <c:numCache>
                <c:formatCode>_-* #,##0.000_-;\-* #,##0.000_-;_-* "-"??_-;_-@_-</c:formatCode>
                <c:ptCount val="4"/>
                <c:pt idx="0">
                  <c:v>3.78</c:v>
                </c:pt>
                <c:pt idx="1">
                  <c:v>3.8526097324413793</c:v>
                </c:pt>
                <c:pt idx="2">
                  <c:v>3.8410000000000002</c:v>
                </c:pt>
                <c:pt idx="3">
                  <c:v>4.1784999999999997</c:v>
                </c:pt>
              </c:numCache>
            </c:numRef>
          </c:val>
          <c:smooth val="0"/>
          <c:extLst>
            <c:ext xmlns:c16="http://schemas.microsoft.com/office/drawing/2014/chart" uri="{C3380CC4-5D6E-409C-BE32-E72D297353CC}">
              <c16:uniqueId val="{00000004-E1BF-4715-90C9-CBA98CE60C96}"/>
            </c:ext>
          </c:extLst>
        </c:ser>
        <c:dLbls>
          <c:showLegendKey val="0"/>
          <c:showVal val="0"/>
          <c:showCatName val="0"/>
          <c:showSerName val="0"/>
          <c:showPercent val="0"/>
          <c:showBubbleSize val="0"/>
        </c:dLbls>
        <c:smooth val="0"/>
        <c:axId val="196874864"/>
        <c:axId val="1461838543"/>
      </c:lineChart>
      <c:catAx>
        <c:axId val="196874864"/>
        <c:scaling>
          <c:orientation val="minMax"/>
        </c:scaling>
        <c:delete val="0"/>
        <c:axPos val="b"/>
        <c:numFmt formatCode="General" sourceLinked="1"/>
        <c:majorTickMark val="none"/>
        <c:minorTickMark val="none"/>
        <c:tickLblPos val="nextTo"/>
        <c:spPr>
          <a:noFill/>
          <a:ln w="9525" cap="flat" cmpd="sng" algn="ctr">
            <a:solidFill>
              <a:schemeClr val="tx1">
                <a:lumMod val="85000"/>
                <a:lumOff val="1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61838543"/>
        <c:crosses val="autoZero"/>
        <c:auto val="1"/>
        <c:lblAlgn val="ctr"/>
        <c:lblOffset val="100"/>
        <c:noMultiLvlLbl val="0"/>
      </c:catAx>
      <c:valAx>
        <c:axId val="1461838543"/>
        <c:scaling>
          <c:orientation val="minMax"/>
        </c:scaling>
        <c:delete val="0"/>
        <c:axPos val="l"/>
        <c:numFmt formatCode="_-* #,##0.000_-;\-* #,##0.000_-;_-* &quot;-&quot;??_-;_-@_-" sourceLinked="1"/>
        <c:majorTickMark val="none"/>
        <c:minorTickMark val="none"/>
        <c:tickLblPos val="nextTo"/>
        <c:spPr>
          <a:noFill/>
          <a:ln>
            <a:solidFill>
              <a:schemeClr val="bg2">
                <a:lumMod val="2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96874864"/>
        <c:crosses val="autoZero"/>
        <c:crossBetween val="between"/>
      </c:valAx>
      <c:spPr>
        <a:pattFill prst="pct5">
          <a:fgClr>
            <a:schemeClr val="tx1">
              <a:lumMod val="65000"/>
              <a:lumOff val="35000"/>
            </a:schemeClr>
          </a:fgClr>
          <a:bgClr>
            <a:schemeClr val="bg1"/>
          </a:bgClr>
        </a:patt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s-PE"/>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DataResumen!$B$15</c:f>
              <c:strCache>
                <c:ptCount val="1"/>
                <c:pt idx="0">
                  <c:v>Promedio</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DataResumen!$A$16:$A$20</c:f>
              <c:strCache>
                <c:ptCount val="5"/>
                <c:pt idx="0">
                  <c:v>Certificación de ISCC </c:v>
                </c:pt>
                <c:pt idx="1">
                  <c:v>Recojo de Residuos de los almacenes temporales</c:v>
                </c:pt>
                <c:pt idx="2">
                  <c:v>Capacitación, Asesoría, Auditoría referidos a temas ambientales, ISCC, procesos, SGD</c:v>
                </c:pt>
                <c:pt idx="3">
                  <c:v>Gestión Ambiental referidos a cumplimientos ambientales</c:v>
                </c:pt>
                <c:pt idx="4">
                  <c:v>Gestión por Procesos referidos a la mejora de las actividades agrícolas, operaciones</c:v>
                </c:pt>
              </c:strCache>
            </c:strRef>
          </c:cat>
          <c:val>
            <c:numRef>
              <c:f>DataResumen!$B$16:$B$20</c:f>
              <c:numCache>
                <c:formatCode>General</c:formatCode>
                <c:ptCount val="5"/>
                <c:pt idx="0">
                  <c:v>4.3769999999999998</c:v>
                </c:pt>
                <c:pt idx="1">
                  <c:v>4.2039999999999997</c:v>
                </c:pt>
                <c:pt idx="2" formatCode="0.000">
                  <c:v>4.2</c:v>
                </c:pt>
                <c:pt idx="3" formatCode="0.000">
                  <c:v>4.1959999999999997</c:v>
                </c:pt>
                <c:pt idx="4" formatCode="0.000">
                  <c:v>4.17</c:v>
                </c:pt>
              </c:numCache>
            </c:numRef>
          </c:val>
          <c:extLst>
            <c:ext xmlns:c16="http://schemas.microsoft.com/office/drawing/2014/chart" uri="{C3380CC4-5D6E-409C-BE32-E72D297353CC}">
              <c16:uniqueId val="{00000000-D535-4BF7-B382-7A91BC573BF8}"/>
            </c:ext>
          </c:extLst>
        </c:ser>
        <c:dLbls>
          <c:showLegendKey val="0"/>
          <c:showVal val="0"/>
          <c:showCatName val="0"/>
          <c:showSerName val="0"/>
          <c:showPercent val="0"/>
          <c:showBubbleSize val="0"/>
        </c:dLbls>
        <c:gapWidth val="150"/>
        <c:axId val="1564431535"/>
        <c:axId val="1564433935"/>
      </c:barChart>
      <c:catAx>
        <c:axId val="1564431535"/>
        <c:scaling>
          <c:orientation val="minMax"/>
        </c:scaling>
        <c:delete val="0"/>
        <c:axPos val="b"/>
        <c:numFmt formatCode="General" sourceLinked="1"/>
        <c:majorTickMark val="out"/>
        <c:minorTickMark val="none"/>
        <c:tickLblPos val="nextTo"/>
        <c:crossAx val="1564433935"/>
        <c:crosses val="autoZero"/>
        <c:auto val="1"/>
        <c:lblAlgn val="ctr"/>
        <c:lblOffset val="100"/>
        <c:noMultiLvlLbl val="0"/>
      </c:catAx>
      <c:valAx>
        <c:axId val="1564433935"/>
        <c:scaling>
          <c:orientation val="minMax"/>
        </c:scaling>
        <c:delete val="0"/>
        <c:axPos val="l"/>
        <c:numFmt formatCode="General" sourceLinked="1"/>
        <c:majorTickMark val="out"/>
        <c:minorTickMark val="none"/>
        <c:tickLblPos val="nextTo"/>
        <c:crossAx val="1564431535"/>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Gerencia sin autoevaluación</a:t>
            </a:r>
          </a:p>
        </c:rich>
      </c:tx>
      <c:overlay val="0"/>
    </c:title>
    <c:autoTitleDeleted val="0"/>
    <c:plotArea>
      <c:layout/>
      <c:barChart>
        <c:barDir val="col"/>
        <c:grouping val="clustered"/>
        <c:varyColors val="0"/>
        <c:ser>
          <c:idx val="0"/>
          <c:order val="0"/>
          <c:tx>
            <c:strRef>
              <c:f>DataResumen!$M$15</c:f>
              <c:strCache>
                <c:ptCount val="1"/>
                <c:pt idx="0">
                  <c:v>Promedios</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DataResumen!$L$16:$L$20</c:f>
              <c:strCache>
                <c:ptCount val="5"/>
                <c:pt idx="0">
                  <c:v>Gestión Humana y Sostenibilidad</c:v>
                </c:pt>
                <c:pt idx="1">
                  <c:v>Agrícola</c:v>
                </c:pt>
                <c:pt idx="2">
                  <c:v>Operaciones</c:v>
                </c:pt>
                <c:pt idx="3">
                  <c:v>Industrial y de Mantenimiento</c:v>
                </c:pt>
                <c:pt idx="4">
                  <c:v>Administración y Finanzas</c:v>
                </c:pt>
              </c:strCache>
            </c:strRef>
          </c:cat>
          <c:val>
            <c:numRef>
              <c:f>DataResumen!$M$16:$M$20</c:f>
              <c:numCache>
                <c:formatCode>General</c:formatCode>
                <c:ptCount val="5"/>
                <c:pt idx="0">
                  <c:v>4.5830000000000002</c:v>
                </c:pt>
                <c:pt idx="1">
                  <c:v>4.2949999999999999</c:v>
                </c:pt>
                <c:pt idx="2">
                  <c:v>4.2439999999999998</c:v>
                </c:pt>
                <c:pt idx="3">
                  <c:v>3.9940000000000002</c:v>
                </c:pt>
                <c:pt idx="4" formatCode="0.000">
                  <c:v>3.99</c:v>
                </c:pt>
              </c:numCache>
            </c:numRef>
          </c:val>
          <c:extLst>
            <c:ext xmlns:c16="http://schemas.microsoft.com/office/drawing/2014/chart" uri="{C3380CC4-5D6E-409C-BE32-E72D297353CC}">
              <c16:uniqueId val="{00000000-8F1A-4F9A-AA0B-0518BF9080A9}"/>
            </c:ext>
          </c:extLst>
        </c:ser>
        <c:dLbls>
          <c:showLegendKey val="0"/>
          <c:showVal val="0"/>
          <c:showCatName val="0"/>
          <c:showSerName val="0"/>
          <c:showPercent val="0"/>
          <c:showBubbleSize val="0"/>
        </c:dLbls>
        <c:gapWidth val="150"/>
        <c:axId val="14695440"/>
        <c:axId val="14696400"/>
      </c:barChart>
      <c:catAx>
        <c:axId val="14695440"/>
        <c:scaling>
          <c:orientation val="minMax"/>
        </c:scaling>
        <c:delete val="0"/>
        <c:axPos val="b"/>
        <c:numFmt formatCode="General" sourceLinked="1"/>
        <c:majorTickMark val="out"/>
        <c:minorTickMark val="none"/>
        <c:tickLblPos val="nextTo"/>
        <c:crossAx val="14696400"/>
        <c:crosses val="autoZero"/>
        <c:auto val="1"/>
        <c:lblAlgn val="ctr"/>
        <c:lblOffset val="100"/>
        <c:noMultiLvlLbl val="0"/>
      </c:catAx>
      <c:valAx>
        <c:axId val="14696400"/>
        <c:scaling>
          <c:orientation val="minMax"/>
        </c:scaling>
        <c:delete val="0"/>
        <c:axPos val="l"/>
        <c:numFmt formatCode="General" sourceLinked="1"/>
        <c:majorTickMark val="out"/>
        <c:minorTickMark val="none"/>
        <c:tickLblPos val="nextTo"/>
        <c:crossAx val="14695440"/>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DataResumen!$B$36</c:f>
              <c:strCache>
                <c:ptCount val="1"/>
                <c:pt idx="0">
                  <c:v>2022</c:v>
                </c:pt>
              </c:strCache>
            </c:strRef>
          </c:tx>
          <c:spPr>
            <a:solidFill>
              <a:schemeClr val="accent6">
                <a:lumMod val="75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DataResumen!$A$37:$A$41</c:f>
              <c:strCache>
                <c:ptCount val="5"/>
                <c:pt idx="0">
                  <c:v>Certificación de ISCC </c:v>
                </c:pt>
                <c:pt idx="1">
                  <c:v>Recojo de Residuos de los almacenes temporales</c:v>
                </c:pt>
                <c:pt idx="2">
                  <c:v>Capacitación, Asesoría, Auditoría referidos a temas ambientales, ISCC, procesos, SGD</c:v>
                </c:pt>
                <c:pt idx="3">
                  <c:v>Gestión Ambiental referidos a cumplimientos ambientales</c:v>
                </c:pt>
                <c:pt idx="4">
                  <c:v>Gestión por Procesos referidos a la mejora de las actividades agrícolas, operaciones</c:v>
                </c:pt>
              </c:strCache>
            </c:strRef>
          </c:cat>
          <c:val>
            <c:numRef>
              <c:f>DataResumen!$B$37:$B$41</c:f>
              <c:numCache>
                <c:formatCode>General</c:formatCode>
                <c:ptCount val="5"/>
                <c:pt idx="0" formatCode="_-* #,##0.000_-;\-* #,##0.000_-;_-* &quot;-&quot;??_-;_-@_-">
                  <c:v>4.0812082574377655</c:v>
                </c:pt>
                <c:pt idx="3" formatCode="_-* #,##0.000_-;\-* #,##0.000_-;_-* &quot;-&quot;??_-;_-@_-">
                  <c:v>3.9935141509433962</c:v>
                </c:pt>
              </c:numCache>
            </c:numRef>
          </c:val>
          <c:extLst>
            <c:ext xmlns:c16="http://schemas.microsoft.com/office/drawing/2014/chart" uri="{C3380CC4-5D6E-409C-BE32-E72D297353CC}">
              <c16:uniqueId val="{00000000-FECD-4EF9-B6F9-5F9948079771}"/>
            </c:ext>
          </c:extLst>
        </c:ser>
        <c:ser>
          <c:idx val="1"/>
          <c:order val="1"/>
          <c:tx>
            <c:strRef>
              <c:f>DataResumen!$C$36</c:f>
              <c:strCache>
                <c:ptCount val="1"/>
                <c:pt idx="0">
                  <c:v>2023</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Certificación de ISCC </c:v>
                </c:pt>
                <c:pt idx="1">
                  <c:v>Recojo de Residuos de los almacenes temporales</c:v>
                </c:pt>
                <c:pt idx="2">
                  <c:v>Capacitación, Asesoría, Auditoría referidos a temas ambientales, ISCC, procesos, SGD</c:v>
                </c:pt>
                <c:pt idx="3">
                  <c:v>Gestión Ambiental referidos a cumplimientos ambientales</c:v>
                </c:pt>
                <c:pt idx="4">
                  <c:v>Gestión por Procesos referidos a la mejora de las actividades agrícolas, operaciones</c:v>
                </c:pt>
              </c:strCache>
            </c:strRef>
          </c:cat>
          <c:val>
            <c:numRef>
              <c:f>DataResumen!$C$37:$C$41</c:f>
              <c:numCache>
                <c:formatCode>General</c:formatCode>
                <c:ptCount val="5"/>
                <c:pt idx="0" formatCode="0.000">
                  <c:v>3.9607843137254903</c:v>
                </c:pt>
                <c:pt idx="1">
                  <c:v>3.7320000000000002</c:v>
                </c:pt>
                <c:pt idx="3" formatCode="0.000">
                  <c:v>3.8653846153846154</c:v>
                </c:pt>
              </c:numCache>
            </c:numRef>
          </c:val>
          <c:extLst>
            <c:ext xmlns:c16="http://schemas.microsoft.com/office/drawing/2014/chart" uri="{C3380CC4-5D6E-409C-BE32-E72D297353CC}">
              <c16:uniqueId val="{00000001-FECD-4EF9-B6F9-5F9948079771}"/>
            </c:ext>
          </c:extLst>
        </c:ser>
        <c:ser>
          <c:idx val="2"/>
          <c:order val="2"/>
          <c:tx>
            <c:strRef>
              <c:f>DataResumen!$D$36</c:f>
              <c:strCache>
                <c:ptCount val="1"/>
                <c:pt idx="0">
                  <c:v>2024-01</c:v>
                </c:pt>
              </c:strCache>
            </c:strRef>
          </c:tx>
          <c:spPr>
            <a:solidFill>
              <a:schemeClr val="accent1">
                <a:lumMod val="75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Certificación de ISCC </c:v>
                </c:pt>
                <c:pt idx="1">
                  <c:v>Recojo de Residuos de los almacenes temporales</c:v>
                </c:pt>
                <c:pt idx="2">
                  <c:v>Capacitación, Asesoría, Auditoría referidos a temas ambientales, ISCC, procesos, SGD</c:v>
                </c:pt>
                <c:pt idx="3">
                  <c:v>Gestión Ambiental referidos a cumplimientos ambientales</c:v>
                </c:pt>
                <c:pt idx="4">
                  <c:v>Gestión por Procesos referidos a la mejora de las actividades agrícolas, operaciones</c:v>
                </c:pt>
              </c:strCache>
            </c:strRef>
          </c:cat>
          <c:val>
            <c:numRef>
              <c:f>DataResumen!$D$37:$D$41</c:f>
              <c:numCache>
                <c:formatCode>General</c:formatCode>
                <c:ptCount val="5"/>
                <c:pt idx="0">
                  <c:v>4.3970000000000002</c:v>
                </c:pt>
                <c:pt idx="1">
                  <c:v>3.9860000000000002</c:v>
                </c:pt>
                <c:pt idx="2">
                  <c:v>4.1109999999999998</c:v>
                </c:pt>
                <c:pt idx="3">
                  <c:v>4.157</c:v>
                </c:pt>
                <c:pt idx="4">
                  <c:v>3.9830000000000001</c:v>
                </c:pt>
              </c:numCache>
            </c:numRef>
          </c:val>
          <c:extLst>
            <c:ext xmlns:c16="http://schemas.microsoft.com/office/drawing/2014/chart" uri="{C3380CC4-5D6E-409C-BE32-E72D297353CC}">
              <c16:uniqueId val="{00000002-FECD-4EF9-B6F9-5F9948079771}"/>
            </c:ext>
          </c:extLst>
        </c:ser>
        <c:ser>
          <c:idx val="3"/>
          <c:order val="3"/>
          <c:tx>
            <c:strRef>
              <c:f>DataResumen!$E$36</c:f>
              <c:strCache>
                <c:ptCount val="1"/>
                <c:pt idx="0">
                  <c:v>2024-02</c:v>
                </c:pt>
              </c:strCache>
            </c:strRef>
          </c:tx>
          <c:spPr>
            <a:solidFill>
              <a:schemeClr val="accent4">
                <a:lumMod val="75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Certificación de ISCC </c:v>
                </c:pt>
                <c:pt idx="1">
                  <c:v>Recojo de Residuos de los almacenes temporales</c:v>
                </c:pt>
                <c:pt idx="2">
                  <c:v>Capacitación, Asesoría, Auditoría referidos a temas ambientales, ISCC, procesos, SGD</c:v>
                </c:pt>
                <c:pt idx="3">
                  <c:v>Gestión Ambiental referidos a cumplimientos ambientales</c:v>
                </c:pt>
                <c:pt idx="4">
                  <c:v>Gestión por Procesos referidos a la mejora de las actividades agrícolas, operaciones</c:v>
                </c:pt>
              </c:strCache>
            </c:strRef>
          </c:cat>
          <c:val>
            <c:numRef>
              <c:f>DataResumen!$E$37:$E$41</c:f>
              <c:numCache>
                <c:formatCode>General</c:formatCode>
                <c:ptCount val="5"/>
                <c:pt idx="0">
                  <c:v>4.3769999999999998</c:v>
                </c:pt>
                <c:pt idx="1">
                  <c:v>4.2039999999999997</c:v>
                </c:pt>
                <c:pt idx="2" formatCode="0.000">
                  <c:v>4.2</c:v>
                </c:pt>
                <c:pt idx="3" formatCode="0.000">
                  <c:v>4.1959999999999997</c:v>
                </c:pt>
                <c:pt idx="4" formatCode="0.000">
                  <c:v>4.17</c:v>
                </c:pt>
              </c:numCache>
            </c:numRef>
          </c:val>
          <c:extLst>
            <c:ext xmlns:c16="http://schemas.microsoft.com/office/drawing/2014/chart" uri="{C3380CC4-5D6E-409C-BE32-E72D297353CC}">
              <c16:uniqueId val="{00000003-FECD-4EF9-B6F9-5F9948079771}"/>
            </c:ext>
          </c:extLst>
        </c:ser>
        <c:dLbls>
          <c:showLegendKey val="0"/>
          <c:showVal val="0"/>
          <c:showCatName val="0"/>
          <c:showSerName val="0"/>
          <c:showPercent val="0"/>
          <c:showBubbleSize val="0"/>
        </c:dLbls>
        <c:gapWidth val="150"/>
        <c:overlap val="-27"/>
        <c:axId val="148798032"/>
        <c:axId val="148798512"/>
      </c:barChart>
      <c:catAx>
        <c:axId val="148798032"/>
        <c:scaling>
          <c:orientation val="minMax"/>
        </c:scaling>
        <c:delete val="0"/>
        <c:axPos val="b"/>
        <c:numFmt formatCode="General" sourceLinked="1"/>
        <c:majorTickMark val="out"/>
        <c:minorTickMark val="none"/>
        <c:tickLblPos val="nextTo"/>
        <c:txPr>
          <a:bodyPr rot="0" vert="horz"/>
          <a:lstStyle/>
          <a:p>
            <a:pPr>
              <a:defRPr/>
            </a:pPr>
            <a:endParaRPr lang="es-PE"/>
          </a:p>
        </c:txPr>
        <c:crossAx val="148798512"/>
        <c:crosses val="autoZero"/>
        <c:auto val="1"/>
        <c:lblAlgn val="ctr"/>
        <c:lblOffset val="100"/>
        <c:noMultiLvlLbl val="0"/>
      </c:catAx>
      <c:valAx>
        <c:axId val="148798512"/>
        <c:scaling>
          <c:orientation val="minMax"/>
        </c:scaling>
        <c:delete val="0"/>
        <c:axPos val="l"/>
        <c:numFmt formatCode="_-* #,##0.000_-;\-* #,##0.000_-;_-* &quot;-&quot;??_-;_-@_-" sourceLinked="1"/>
        <c:majorTickMark val="out"/>
        <c:minorTickMark val="none"/>
        <c:tickLblPos val="nextTo"/>
        <c:crossAx val="148798032"/>
        <c:crosses val="autoZero"/>
        <c:crossBetween val="between"/>
      </c:valAx>
      <c:spPr>
        <a:pattFill prst="pct5">
          <a:fgClr>
            <a:srgbClr val="000000"/>
          </a:fgClr>
          <a:bgClr>
            <a:srgbClr val="FFFFFF"/>
          </a:bgClr>
        </a:pattFill>
      </c:spPr>
    </c:plotArea>
    <c:legend>
      <c:legendPos val="r"/>
      <c:overlay val="0"/>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n-US" sz="1400">
                <a:latin typeface="+mn-lt"/>
              </a:rPr>
              <a:t>Nivel de </a:t>
            </a:r>
            <a:r>
              <a:rPr lang="es-PE" sz="1400">
                <a:latin typeface="+mn-lt"/>
              </a:rPr>
              <a:t>Satisfacción</a:t>
            </a:r>
            <a:r>
              <a:rPr lang="en-US" sz="1400">
                <a:latin typeface="+mn-lt"/>
              </a:rPr>
              <a:t> </a:t>
            </a:r>
            <a:r>
              <a:rPr lang="es-PE" sz="1400">
                <a:latin typeface="+mn-lt"/>
              </a:rPr>
              <a:t>por</a:t>
            </a:r>
            <a:r>
              <a:rPr lang="en-US" sz="1400">
                <a:latin typeface="+mn-lt"/>
              </a:rPr>
              <a:t> </a:t>
            </a:r>
            <a:r>
              <a:rPr lang="es-PE" sz="1400">
                <a:latin typeface="+mn-lt"/>
              </a:rPr>
              <a:t>Áreas</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tx>
            <c:strRef>
              <c:f>usado!$B$1</c:f>
              <c:strCache>
                <c:ptCount val="1"/>
                <c:pt idx="0">
                  <c:v>Promedio</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usado!$A$2:$A$12</c:f>
              <c:strCache>
                <c:ptCount val="11"/>
                <c:pt idx="0">
                  <c:v>TI y Sistemas</c:v>
                </c:pt>
                <c:pt idx="1">
                  <c:v>Finanzas y Tesorería</c:v>
                </c:pt>
                <c:pt idx="2">
                  <c:v>Contabilidad</c:v>
                </c:pt>
                <c:pt idx="3">
                  <c:v>Control de Gestión</c:v>
                </c:pt>
                <c:pt idx="4">
                  <c:v>Legal</c:v>
                </c:pt>
                <c:pt idx="5">
                  <c:v>Calidad</c:v>
                </c:pt>
                <c:pt idx="6">
                  <c:v>Administración</c:v>
                </c:pt>
                <c:pt idx="7">
                  <c:v>Riesgos</c:v>
                </c:pt>
                <c:pt idx="8">
                  <c:v>SIG</c:v>
                </c:pt>
                <c:pt idx="9">
                  <c:v>Seguridad</c:v>
                </c:pt>
                <c:pt idx="10">
                  <c:v>Compras</c:v>
                </c:pt>
              </c:strCache>
            </c:strRef>
          </c:cat>
          <c:val>
            <c:numRef>
              <c:f>usado!$B$2:$B$12</c:f>
              <c:numCache>
                <c:formatCode>0.000</c:formatCode>
                <c:ptCount val="11"/>
                <c:pt idx="0">
                  <c:v>4.4732690398075805</c:v>
                </c:pt>
                <c:pt idx="1">
                  <c:v>4.3985598090785114</c:v>
                </c:pt>
                <c:pt idx="2">
                  <c:v>4.3869217614582059</c:v>
                </c:pt>
                <c:pt idx="3">
                  <c:v>4.3365186485553124</c:v>
                </c:pt>
                <c:pt idx="4">
                  <c:v>4.3362415654520898</c:v>
                </c:pt>
                <c:pt idx="5">
                  <c:v>4.3345335144927537</c:v>
                </c:pt>
                <c:pt idx="6">
                  <c:v>4.2632774689957653</c:v>
                </c:pt>
                <c:pt idx="7">
                  <c:v>4.2469678469678476</c:v>
                </c:pt>
                <c:pt idx="8">
                  <c:v>4.2295462641098194</c:v>
                </c:pt>
                <c:pt idx="9">
                  <c:v>4.1455653915475503</c:v>
                </c:pt>
                <c:pt idx="10">
                  <c:v>3.4372611948509237</c:v>
                </c:pt>
              </c:numCache>
            </c:numRef>
          </c:val>
          <c:extLst>
            <c:ext xmlns:c16="http://schemas.microsoft.com/office/drawing/2014/chart" uri="{C3380CC4-5D6E-409C-BE32-E72D297353CC}">
              <c16:uniqueId val="{00000000-373C-4B58-931F-48C7C007CFD1}"/>
            </c:ext>
          </c:extLst>
        </c:ser>
        <c:dLbls>
          <c:dLblPos val="outEnd"/>
          <c:showLegendKey val="0"/>
          <c:showVal val="1"/>
          <c:showCatName val="0"/>
          <c:showSerName val="0"/>
          <c:showPercent val="0"/>
          <c:showBubbleSize val="0"/>
        </c:dLbls>
        <c:gapWidth val="267"/>
        <c:overlap val="-43"/>
        <c:axId val="1250949600"/>
        <c:axId val="2059306240"/>
      </c:barChart>
      <c:catAx>
        <c:axId val="125094960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5400000" spcFirstLastPara="1" vertOverflow="ellipsis"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2059306240"/>
        <c:crosses val="autoZero"/>
        <c:auto val="1"/>
        <c:lblAlgn val="ctr"/>
        <c:lblOffset val="100"/>
        <c:noMultiLvlLbl val="0"/>
      </c:catAx>
      <c:valAx>
        <c:axId val="205930624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1250949600"/>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rot="-5400000" vert="horz"/>
    <a:lstStyle/>
    <a:p>
      <a:pPr>
        <a:defRPr>
          <a:solidFill>
            <a:sysClr val="windowText" lastClr="000000"/>
          </a:solidFill>
        </a:defRPr>
      </a:pPr>
      <a:endParaRPr lang="es-PE"/>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Universo de 73 colaboradores</a:t>
            </a:r>
          </a:p>
        </c:rich>
      </c:tx>
      <c:overlay val="0"/>
    </c:title>
    <c:autoTitleDeleted val="0"/>
    <c:plotArea>
      <c:layout/>
      <c:pieChart>
        <c:varyColors val="1"/>
        <c:ser>
          <c:idx val="0"/>
          <c:order val="0"/>
          <c:dLbls>
            <c:dLbl>
              <c:idx val="0"/>
              <c:layout>
                <c:manualLayout>
                  <c:x val="-0.13939840979317167"/>
                  <c:y val="-0.15884163545338278"/>
                </c:manualLayout>
              </c:layout>
              <c:tx>
                <c:rich>
                  <a:bodyPr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fld id="{BEF2755A-137D-470B-BD88-1A5E58D0EE71}" type="CATEGORYNAME">
                      <a:rPr lang="en-US" sz="10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t>[NOMBRE DE CATEGORÍA]</a:t>
                    </a:fld>
                    <a:endParaRPr lang="es-PE"/>
                  </a:p>
                </c:rich>
              </c:tx>
              <c:spPr>
                <a:solidFill>
                  <a:sysClr val="window" lastClr="FFFFFF"/>
                </a:solidFill>
                <a:ln>
                  <a:noFill/>
                </a:ln>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0-08AF-4A94-967F-4096DDD41A1F}"/>
                </c:ext>
              </c:extLst>
            </c:dLbl>
            <c:dLbl>
              <c:idx val="1"/>
              <c:layout>
                <c:manualLayout>
                  <c:x val="0.16892775424713105"/>
                  <c:y val="0.27216809268432474"/>
                </c:manualLayout>
              </c:layout>
              <c:tx>
                <c:rich>
                  <a:bodyPr wrap="square" lIns="38100" tIns="19050" rIns="38100" bIns="19050" anchor="ctr">
                    <a:spAutoFit/>
                  </a:bodyPr>
                  <a:lstStyle/>
                  <a:p>
                    <a:pPr>
                      <a:defRPr/>
                    </a:pPr>
                    <a:fld id="{8DD4D88C-8C33-4168-822F-BDCF7403572F}" type="CATEGORYNAME">
                      <a:rPr lang="es-ES" sz="1000" b="0" i="0" u="none" strike="noStrike" kern="1200" baseline="0">
                        <a:solidFill>
                          <a:sysClr val="windowText" lastClr="000000"/>
                        </a:solidFill>
                      </a:rPr>
                      <a:pPr>
                        <a:defRPr/>
                      </a:pPr>
                      <a:t>[NOMBRE DE CATEGORÍA]</a:t>
                    </a:fld>
                    <a:endParaRPr lang="es-PE"/>
                  </a:p>
                </c:rich>
              </c:tx>
              <c:spPr>
                <a:solidFill>
                  <a:sysClr val="window" lastClr="FFFFFF"/>
                </a:solidFill>
                <a:ln>
                  <a:noFill/>
                </a:ln>
                <a:effectLst>
                  <a:softEdge rad="0"/>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1-08AF-4A94-967F-4096DDD41A1F}"/>
                </c:ext>
              </c:extLst>
            </c:dLbl>
            <c:spPr>
              <a:solidFill>
                <a:sysClr val="window" lastClr="FFFFFF"/>
              </a:solidFill>
              <a:ln>
                <a:solidFill>
                  <a:sysClr val="windowText" lastClr="000000">
                    <a:lumMod val="65000"/>
                    <a:lumOff val="35000"/>
                  </a:sysClr>
                </a:solidFill>
              </a:ln>
              <a:effectLst/>
            </c:spPr>
            <c:dLblPos val="outEnd"/>
            <c:showLegendKey val="0"/>
            <c:showVal val="0"/>
            <c:showCatName val="1"/>
            <c:showSerName val="0"/>
            <c:showPercent val="1"/>
            <c:showBubbleSize val="0"/>
            <c:showLeaderLines val="1"/>
            <c:extLst>
              <c:ext xmlns:c15="http://schemas.microsoft.com/office/drawing/2012/chart" uri="{CE6537A1-D6FC-4f65-9D91-7224C49458BB}">
                <c15:spPr xmlns:c15="http://schemas.microsoft.com/office/drawing/2012/chart">
                  <a:prstGeom prst="wedgeRectCallout">
                    <a:avLst/>
                  </a:prstGeom>
                </c15:spPr>
              </c:ext>
            </c:extLst>
          </c:dLbls>
          <c:cat>
            <c:strRef>
              <c:f>DataResumen!$A$3:$A$4</c:f>
              <c:strCache>
                <c:ptCount val="2"/>
                <c:pt idx="0">
                  <c:v>Completaron 54 personas (73.97%)</c:v>
                </c:pt>
                <c:pt idx="1">
                  <c:v>No completaron 19 personas (26.03%)</c:v>
                </c:pt>
              </c:strCache>
            </c:strRef>
          </c:cat>
          <c:val>
            <c:numRef>
              <c:f>DataResumen!$B$3:$B$4</c:f>
              <c:numCache>
                <c:formatCode>General</c:formatCode>
                <c:ptCount val="2"/>
                <c:pt idx="0">
                  <c:v>54</c:v>
                </c:pt>
                <c:pt idx="1">
                  <c:v>19</c:v>
                </c:pt>
              </c:numCache>
            </c:numRef>
          </c:val>
          <c:extLst>
            <c:ext xmlns:c16="http://schemas.microsoft.com/office/drawing/2014/chart" uri="{C3380CC4-5D6E-409C-BE32-E72D297353CC}">
              <c16:uniqueId val="{00000002-08AF-4A94-967F-4096DDD41A1F}"/>
            </c:ext>
          </c:extLst>
        </c:ser>
        <c:dLbls>
          <c:showLegendKey val="0"/>
          <c:showVal val="0"/>
          <c:showCatName val="0"/>
          <c:showSerName val="0"/>
          <c:showPercent val="0"/>
          <c:showBubbleSize val="0"/>
          <c:showLeaderLines val="1"/>
        </c:dLbls>
        <c:firstSliceAng val="90"/>
      </c:pieChart>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Histórica</a:t>
            </a:r>
          </a:p>
        </c:rich>
      </c:tx>
      <c:overlay val="0"/>
    </c:title>
    <c:autoTitleDeleted val="0"/>
    <c:plotArea>
      <c:layout/>
      <c:barChart>
        <c:barDir val="col"/>
        <c:grouping val="clustered"/>
        <c:varyColors val="0"/>
        <c:ser>
          <c:idx val="0"/>
          <c:order val="0"/>
          <c:tx>
            <c:v>Total</c:v>
          </c:tx>
          <c:spPr>
            <a:solidFill>
              <a:srgbClr val="9DD866"/>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HistoricoAreas!$B$1:$F$1</c:f>
              <c:strCache>
                <c:ptCount val="5"/>
                <c:pt idx="0">
                  <c:v>2021</c:v>
                </c:pt>
                <c:pt idx="1">
                  <c:v>2022</c:v>
                </c:pt>
                <c:pt idx="2">
                  <c:v>2023</c:v>
                </c:pt>
                <c:pt idx="3">
                  <c:v>2024-01</c:v>
                </c:pt>
                <c:pt idx="4">
                  <c:v>2024-02</c:v>
                </c:pt>
              </c:strCache>
            </c:strRef>
          </c:cat>
          <c:val>
            <c:numRef>
              <c:f>HistoricoAreas!$B$10:$F$10</c:f>
              <c:numCache>
                <c:formatCode>_-* #,##0.000_-;\-* #,##0.000_-;_-* "-"??_-;_-@_-</c:formatCode>
                <c:ptCount val="5"/>
                <c:pt idx="0">
                  <c:v>3.95</c:v>
                </c:pt>
                <c:pt idx="1">
                  <c:v>3.94</c:v>
                </c:pt>
                <c:pt idx="2">
                  <c:v>4.0357264843108247</c:v>
                </c:pt>
                <c:pt idx="3">
                  <c:v>4.1500000000000004</c:v>
                </c:pt>
                <c:pt idx="4" formatCode="General">
                  <c:v>4.1459999999999999</c:v>
                </c:pt>
              </c:numCache>
            </c:numRef>
          </c:val>
          <c:extLst>
            <c:ext xmlns:c16="http://schemas.microsoft.com/office/drawing/2014/chart" uri="{C3380CC4-5D6E-409C-BE32-E72D297353CC}">
              <c16:uniqueId val="{00000000-014E-4972-BB22-6DA43056EC13}"/>
            </c:ext>
          </c:extLst>
        </c:ser>
        <c:dLbls>
          <c:showLegendKey val="0"/>
          <c:showVal val="0"/>
          <c:showCatName val="0"/>
          <c:showSerName val="0"/>
          <c:showPercent val="0"/>
          <c:showBubbleSize val="0"/>
        </c:dLbls>
        <c:gapWidth val="150"/>
        <c:axId val="312156688"/>
        <c:axId val="312139888"/>
      </c:barChart>
      <c:catAx>
        <c:axId val="312156688"/>
        <c:scaling>
          <c:orientation val="minMax"/>
        </c:scaling>
        <c:delete val="0"/>
        <c:axPos val="b"/>
        <c:numFmt formatCode="General" sourceLinked="1"/>
        <c:majorTickMark val="out"/>
        <c:minorTickMark val="none"/>
        <c:tickLblPos val="nextTo"/>
        <c:crossAx val="312139888"/>
        <c:crosses val="autoZero"/>
        <c:auto val="1"/>
        <c:lblAlgn val="ctr"/>
        <c:lblOffset val="100"/>
        <c:noMultiLvlLbl val="0"/>
      </c:catAx>
      <c:valAx>
        <c:axId val="312139888"/>
        <c:scaling>
          <c:orientation val="minMax"/>
        </c:scaling>
        <c:delete val="0"/>
        <c:axPos val="l"/>
        <c:numFmt formatCode="_-* #,##0.000_-;\-* #,##0.000_-;_-* &quot;-&quot;??_-;_-@_-" sourceLinked="1"/>
        <c:majorTickMark val="out"/>
        <c:minorTickMark val="none"/>
        <c:tickLblPos val="nextTo"/>
        <c:crossAx val="312156688"/>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cap="none" spc="0" normalizeH="0" baseline="0">
                <a:solidFill>
                  <a:schemeClr val="tx1"/>
                </a:solidFill>
              </a:rPr>
              <a:t>Satisfacción Histórica Seguridad (Acumulado)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cked"/>
        <c:varyColors val="0"/>
        <c:ser>
          <c:idx val="0"/>
          <c:order val="0"/>
          <c:tx>
            <c:strRef>
              <c:f>Graficos!$C$72:$F$72</c:f>
              <c:strCache>
                <c:ptCount val="4"/>
                <c:pt idx="0">
                  <c:v>2021</c:v>
                </c:pt>
                <c:pt idx="1">
                  <c:v>2022</c:v>
                </c:pt>
                <c:pt idx="2">
                  <c:v>2023</c:v>
                </c:pt>
                <c:pt idx="3">
                  <c:v>2024</c:v>
                </c:pt>
              </c:strCache>
            </c:strRef>
          </c:tx>
          <c:spPr>
            <a:ln w="28575" cap="rnd">
              <a:solidFill>
                <a:schemeClr val="accent1"/>
              </a:solidFill>
              <a:round/>
            </a:ln>
            <a:effectLst/>
          </c:spPr>
          <c:marker>
            <c:symbol val="none"/>
          </c:marker>
          <c:dLbls>
            <c:dLbl>
              <c:idx val="0"/>
              <c:layout>
                <c:manualLayout>
                  <c:x val="-5.2538535049160721E-2"/>
                  <c:y val="7.264963893597295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48E-46EE-B064-D570884DFCFB}"/>
                </c:ext>
              </c:extLst>
            </c:dLbl>
            <c:dLbl>
              <c:idx val="1"/>
              <c:layout>
                <c:manualLayout>
                  <c:x val="-5.8027837764490095E-2"/>
                  <c:y val="-8.181196101468027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48E-46EE-B064-D570884DFCFB}"/>
                </c:ext>
              </c:extLst>
            </c:dLbl>
            <c:dLbl>
              <c:idx val="2"/>
              <c:layout>
                <c:manualLayout>
                  <c:x val="-4.4236243065503306E-2"/>
                  <c:y val="8.193352410682690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D48E-46EE-B064-D570884DFCFB}"/>
                </c:ext>
              </c:extLst>
            </c:dLbl>
            <c:dLbl>
              <c:idx val="3"/>
              <c:layout>
                <c:manualLayout>
                  <c:x val="-3.8746940350173932E-2"/>
                  <c:y val="9.551468262113112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48E-46EE-B064-D570884DFCFB}"/>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Graficos!$C$72:$F$72</c:f>
              <c:numCache>
                <c:formatCode>General</c:formatCode>
                <c:ptCount val="4"/>
                <c:pt idx="0">
                  <c:v>2021</c:v>
                </c:pt>
                <c:pt idx="1">
                  <c:v>2022</c:v>
                </c:pt>
                <c:pt idx="2">
                  <c:v>2023</c:v>
                </c:pt>
                <c:pt idx="3">
                  <c:v>2024</c:v>
                </c:pt>
              </c:numCache>
            </c:numRef>
          </c:cat>
          <c:val>
            <c:numRef>
              <c:f>Graficos!$C$73:$F$73</c:f>
              <c:numCache>
                <c:formatCode>_-* #,##0.000_-;\-* #,##0.000_-;_-* "-"??_-;_-@_-</c:formatCode>
                <c:ptCount val="4"/>
                <c:pt idx="0">
                  <c:v>3.95</c:v>
                </c:pt>
                <c:pt idx="1">
                  <c:v>3.94</c:v>
                </c:pt>
                <c:pt idx="2">
                  <c:v>4.0357264843108247</c:v>
                </c:pt>
                <c:pt idx="3">
                  <c:v>4.1479999999999997</c:v>
                </c:pt>
              </c:numCache>
            </c:numRef>
          </c:val>
          <c:smooth val="0"/>
          <c:extLst>
            <c:ext xmlns:c16="http://schemas.microsoft.com/office/drawing/2014/chart" uri="{C3380CC4-5D6E-409C-BE32-E72D297353CC}">
              <c16:uniqueId val="{00000004-D48E-46EE-B064-D570884DFCFB}"/>
            </c:ext>
          </c:extLst>
        </c:ser>
        <c:dLbls>
          <c:showLegendKey val="0"/>
          <c:showVal val="0"/>
          <c:showCatName val="0"/>
          <c:showSerName val="0"/>
          <c:showPercent val="0"/>
          <c:showBubbleSize val="0"/>
        </c:dLbls>
        <c:smooth val="0"/>
        <c:axId val="196874864"/>
        <c:axId val="1461838543"/>
      </c:lineChart>
      <c:catAx>
        <c:axId val="196874864"/>
        <c:scaling>
          <c:orientation val="minMax"/>
        </c:scaling>
        <c:delete val="0"/>
        <c:axPos val="b"/>
        <c:numFmt formatCode="General" sourceLinked="1"/>
        <c:majorTickMark val="none"/>
        <c:minorTickMark val="none"/>
        <c:tickLblPos val="nextTo"/>
        <c:spPr>
          <a:noFill/>
          <a:ln w="9525" cap="flat" cmpd="sng" algn="ctr">
            <a:solidFill>
              <a:schemeClr val="tx1">
                <a:lumMod val="85000"/>
                <a:lumOff val="1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61838543"/>
        <c:crosses val="autoZero"/>
        <c:auto val="1"/>
        <c:lblAlgn val="ctr"/>
        <c:lblOffset val="100"/>
        <c:noMultiLvlLbl val="0"/>
      </c:catAx>
      <c:valAx>
        <c:axId val="1461838543"/>
        <c:scaling>
          <c:orientation val="minMax"/>
        </c:scaling>
        <c:delete val="0"/>
        <c:axPos val="l"/>
        <c:numFmt formatCode="_-* #,##0.000_-;\-* #,##0.000_-;_-* &quot;-&quot;??_-;_-@_-" sourceLinked="1"/>
        <c:majorTickMark val="none"/>
        <c:minorTickMark val="none"/>
        <c:tickLblPos val="nextTo"/>
        <c:spPr>
          <a:noFill/>
          <a:ln>
            <a:solidFill>
              <a:schemeClr val="bg2">
                <a:lumMod val="2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96874864"/>
        <c:crosses val="autoZero"/>
        <c:crossBetween val="between"/>
      </c:valAx>
      <c:spPr>
        <a:pattFill prst="pct5">
          <a:fgClr>
            <a:schemeClr val="tx1">
              <a:lumMod val="65000"/>
              <a:lumOff val="35000"/>
            </a:schemeClr>
          </a:fgClr>
          <a:bgClr>
            <a:schemeClr val="bg1"/>
          </a:bgClr>
        </a:patt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s-PE"/>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DataResumen!$B$15</c:f>
              <c:strCache>
                <c:ptCount val="1"/>
                <c:pt idx="0">
                  <c:v>Promedio</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DataResumen!$A$16:$A$26</c:f>
              <c:strCache>
                <c:ptCount val="11"/>
                <c:pt idx="0">
                  <c:v>Control de Ingreso y salida de unidades de producto terminado (Alcohol/azúcar) y sub productos (bagazo/compost)</c:v>
                </c:pt>
                <c:pt idx="1">
                  <c:v>Ingreso y salida de personal y unidades mayores y menores</c:v>
                </c:pt>
                <c:pt idx="2">
                  <c:v>Capacitaciones básicas, intermedias, avanzadas y  especializadas en respuesta a emergencias</c:v>
                </c:pt>
                <c:pt idx="3">
                  <c:v>Certificación en Edificaciones de Defensa Civil de nuestras 9 instalaciones</c:v>
                </c:pt>
                <c:pt idx="4">
                  <c:v>Prevención de accidentes y promoción del comportamiento seguro (safety) detectando e informando actos, condiciones, incidentes</c:v>
                </c:pt>
                <c:pt idx="5">
                  <c:v>Investigación de Ilícitos, denuncias ante PNP e investigaciones Fiscales.</c:v>
                </c:pt>
                <c:pt idx="6">
                  <c:v>Servicios de gestión y mantenimiento de equipos críticos </c:v>
                </c:pt>
                <c:pt idx="7">
                  <c:v>Soporte en investigaciones de accidentes e incidentes de trabajo - TASC</c:v>
                </c:pt>
                <c:pt idx="8">
                  <c:v>Soporte de imágenes en seguridad electrónica</c:v>
                </c:pt>
                <c:pt idx="9">
                  <c:v>Capacitaciones, inducciones y asesoría en SST</c:v>
                </c:pt>
                <c:pt idx="10">
                  <c:v>Gestión de contratistas en SST</c:v>
                </c:pt>
              </c:strCache>
            </c:strRef>
          </c:cat>
          <c:val>
            <c:numRef>
              <c:f>DataResumen!$B$16:$B$26</c:f>
              <c:numCache>
                <c:formatCode>General</c:formatCode>
                <c:ptCount val="11"/>
                <c:pt idx="0">
                  <c:v>4.3209999999999997</c:v>
                </c:pt>
                <c:pt idx="1">
                  <c:v>4.2160000000000002</c:v>
                </c:pt>
                <c:pt idx="2">
                  <c:v>4.1879999999999997</c:v>
                </c:pt>
                <c:pt idx="3">
                  <c:v>4.1760000000000002</c:v>
                </c:pt>
                <c:pt idx="4">
                  <c:v>4.17</c:v>
                </c:pt>
                <c:pt idx="5">
                  <c:v>4.0490000000000004</c:v>
                </c:pt>
                <c:pt idx="6">
                  <c:v>4.0439999999999996</c:v>
                </c:pt>
                <c:pt idx="7">
                  <c:v>4.0220000000000002</c:v>
                </c:pt>
                <c:pt idx="8" formatCode="0.000">
                  <c:v>4</c:v>
                </c:pt>
                <c:pt idx="9" formatCode="0.000">
                  <c:v>4</c:v>
                </c:pt>
                <c:pt idx="10">
                  <c:v>3.8969999999999998</c:v>
                </c:pt>
              </c:numCache>
            </c:numRef>
          </c:val>
          <c:extLst>
            <c:ext xmlns:c16="http://schemas.microsoft.com/office/drawing/2014/chart" uri="{C3380CC4-5D6E-409C-BE32-E72D297353CC}">
              <c16:uniqueId val="{00000000-4BB0-46F1-A86B-908C51F34C7D}"/>
            </c:ext>
          </c:extLst>
        </c:ser>
        <c:dLbls>
          <c:showLegendKey val="0"/>
          <c:showVal val="0"/>
          <c:showCatName val="0"/>
          <c:showSerName val="0"/>
          <c:showPercent val="0"/>
          <c:showBubbleSize val="0"/>
        </c:dLbls>
        <c:gapWidth val="150"/>
        <c:axId val="312142288"/>
        <c:axId val="312150928"/>
      </c:barChart>
      <c:catAx>
        <c:axId val="312142288"/>
        <c:scaling>
          <c:orientation val="minMax"/>
        </c:scaling>
        <c:delete val="0"/>
        <c:axPos val="b"/>
        <c:numFmt formatCode="General" sourceLinked="1"/>
        <c:majorTickMark val="out"/>
        <c:minorTickMark val="none"/>
        <c:tickLblPos val="nextTo"/>
        <c:txPr>
          <a:bodyPr rot="-5400000" vert="horz"/>
          <a:lstStyle/>
          <a:p>
            <a:pPr>
              <a:defRPr/>
            </a:pPr>
            <a:endParaRPr lang="es-PE"/>
          </a:p>
        </c:txPr>
        <c:crossAx val="312150928"/>
        <c:crosses val="autoZero"/>
        <c:auto val="1"/>
        <c:lblAlgn val="ctr"/>
        <c:lblOffset val="100"/>
        <c:noMultiLvlLbl val="0"/>
      </c:catAx>
      <c:valAx>
        <c:axId val="312150928"/>
        <c:scaling>
          <c:orientation val="minMax"/>
        </c:scaling>
        <c:delete val="0"/>
        <c:axPos val="l"/>
        <c:numFmt formatCode="General" sourceLinked="1"/>
        <c:majorTickMark val="out"/>
        <c:minorTickMark val="none"/>
        <c:tickLblPos val="nextTo"/>
        <c:crossAx val="312142288"/>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ysClr val="windowText" lastClr="000000">
          <a:lumMod val="65000"/>
          <a:lumOff val="35000"/>
        </a:sysClr>
      </a:solidFill>
    </a:ln>
  </c:sp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Gerencia sin autoevaluación</a:t>
            </a:r>
          </a:p>
        </c:rich>
      </c:tx>
      <c:overlay val="0"/>
    </c:title>
    <c:autoTitleDeleted val="0"/>
    <c:plotArea>
      <c:layout/>
      <c:barChart>
        <c:barDir val="col"/>
        <c:grouping val="clustered"/>
        <c:varyColors val="0"/>
        <c:ser>
          <c:idx val="0"/>
          <c:order val="0"/>
          <c:tx>
            <c:strRef>
              <c:f>DataResumen!$M$15</c:f>
              <c:strCache>
                <c:ptCount val="1"/>
                <c:pt idx="0">
                  <c:v>Promedios</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DataResumen!$L$16:$L$20</c:f>
              <c:strCache>
                <c:ptCount val="5"/>
                <c:pt idx="0">
                  <c:v>Gestión Humana y Sostenibilidad</c:v>
                </c:pt>
                <c:pt idx="1">
                  <c:v>Operaciones</c:v>
                </c:pt>
                <c:pt idx="2">
                  <c:v>Administración y Finanzas</c:v>
                </c:pt>
                <c:pt idx="3">
                  <c:v>Industrial y de Mantenimiento</c:v>
                </c:pt>
                <c:pt idx="4">
                  <c:v>Agrícola</c:v>
                </c:pt>
              </c:strCache>
            </c:strRef>
          </c:cat>
          <c:val>
            <c:numRef>
              <c:f>DataResumen!$M$16:$M$20</c:f>
              <c:numCache>
                <c:formatCode>General</c:formatCode>
                <c:ptCount val="5"/>
                <c:pt idx="0">
                  <c:v>4.9169999999999998</c:v>
                </c:pt>
                <c:pt idx="1">
                  <c:v>4.1529999999999996</c:v>
                </c:pt>
                <c:pt idx="2">
                  <c:v>4.0830000000000002</c:v>
                </c:pt>
                <c:pt idx="3">
                  <c:v>4.0039999999999996</c:v>
                </c:pt>
                <c:pt idx="4">
                  <c:v>3.9550000000000001</c:v>
                </c:pt>
              </c:numCache>
            </c:numRef>
          </c:val>
          <c:extLst>
            <c:ext xmlns:c16="http://schemas.microsoft.com/office/drawing/2014/chart" uri="{C3380CC4-5D6E-409C-BE32-E72D297353CC}">
              <c16:uniqueId val="{00000000-5296-448E-BC59-60D01FE97EC3}"/>
            </c:ext>
          </c:extLst>
        </c:ser>
        <c:dLbls>
          <c:showLegendKey val="0"/>
          <c:showVal val="0"/>
          <c:showCatName val="0"/>
          <c:showSerName val="0"/>
          <c:showPercent val="0"/>
          <c:showBubbleSize val="0"/>
        </c:dLbls>
        <c:gapWidth val="150"/>
        <c:axId val="312164848"/>
        <c:axId val="312161488"/>
      </c:barChart>
      <c:catAx>
        <c:axId val="312164848"/>
        <c:scaling>
          <c:orientation val="minMax"/>
        </c:scaling>
        <c:delete val="0"/>
        <c:axPos val="b"/>
        <c:numFmt formatCode="General" sourceLinked="1"/>
        <c:majorTickMark val="out"/>
        <c:minorTickMark val="none"/>
        <c:tickLblPos val="nextTo"/>
        <c:crossAx val="312161488"/>
        <c:crosses val="autoZero"/>
        <c:auto val="1"/>
        <c:lblAlgn val="ctr"/>
        <c:lblOffset val="100"/>
        <c:noMultiLvlLbl val="0"/>
      </c:catAx>
      <c:valAx>
        <c:axId val="312161488"/>
        <c:scaling>
          <c:orientation val="minMax"/>
        </c:scaling>
        <c:delete val="0"/>
        <c:axPos val="l"/>
        <c:numFmt formatCode="General" sourceLinked="1"/>
        <c:majorTickMark val="out"/>
        <c:minorTickMark val="none"/>
        <c:tickLblPos val="nextTo"/>
        <c:crossAx val="312164848"/>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ysClr val="windowText" lastClr="000000">
          <a:lumMod val="65000"/>
          <a:lumOff val="35000"/>
        </a:sysClr>
      </a:solidFill>
    </a:ln>
  </c:sp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DataResumen!$B$36</c:f>
              <c:strCache>
                <c:ptCount val="1"/>
                <c:pt idx="0">
                  <c:v>2022</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DataResumen!$A$37:$A$47</c:f>
              <c:strCache>
                <c:ptCount val="11"/>
                <c:pt idx="0">
                  <c:v>Control de Ingreso y salida de unidades de producto terminado (Alcohol/azúcar) y sub productos (bagazo/compost)</c:v>
                </c:pt>
                <c:pt idx="1">
                  <c:v>Ingreso y salida de personal y unidades mayores y menores</c:v>
                </c:pt>
                <c:pt idx="2">
                  <c:v>Capacitaciones básicas, intermedias, avanzadas y  especializadas en respuesta a emergencias</c:v>
                </c:pt>
                <c:pt idx="3">
                  <c:v>Certificación en Edificaciones de Defensa Civil de nuestras 9 instalaciones</c:v>
                </c:pt>
                <c:pt idx="4">
                  <c:v>Prevención de accidentes y promoción del comportamiento seguro (safety) detectando e informando actos, condiciones, incidentes</c:v>
                </c:pt>
                <c:pt idx="5">
                  <c:v>Investigación de Ilícitos, denuncias ante PNP e investigaciones Fiscales.</c:v>
                </c:pt>
                <c:pt idx="6">
                  <c:v>Servicios de gestión y mantenimiento de equipos críticos </c:v>
                </c:pt>
                <c:pt idx="7">
                  <c:v>Soporte en investigaciones de accidentes e incidentes de trabajo - TASC</c:v>
                </c:pt>
                <c:pt idx="8">
                  <c:v>Soporte de imágenes en seguridad electrónica</c:v>
                </c:pt>
                <c:pt idx="9">
                  <c:v>Capacitaciones, inducciones y asesoría en SST</c:v>
                </c:pt>
                <c:pt idx="10">
                  <c:v>Gestión de contratistas en SST</c:v>
                </c:pt>
              </c:strCache>
            </c:strRef>
          </c:cat>
          <c:val>
            <c:numRef>
              <c:f>DataResumen!$B$37:$B$47</c:f>
              <c:numCache>
                <c:formatCode>_-* #,##0.000_-;\-* #,##0.000_-;_-* "-"??_-;_-@_-</c:formatCode>
                <c:ptCount val="11"/>
                <c:pt idx="0">
                  <c:v>4.1205837173579107</c:v>
                </c:pt>
                <c:pt idx="1">
                  <c:v>3.9333333333333336</c:v>
                </c:pt>
                <c:pt idx="2">
                  <c:v>4.0769230769230766</c:v>
                </c:pt>
                <c:pt idx="3">
                  <c:v>4.0824999999999996</c:v>
                </c:pt>
                <c:pt idx="4">
                  <c:v>3.9017996870109548</c:v>
                </c:pt>
                <c:pt idx="5">
                  <c:v>3.83</c:v>
                </c:pt>
                <c:pt idx="6">
                  <c:v>3.9379310344827587</c:v>
                </c:pt>
                <c:pt idx="8">
                  <c:v>3.7540983606557377</c:v>
                </c:pt>
              </c:numCache>
            </c:numRef>
          </c:val>
          <c:extLst>
            <c:ext xmlns:c16="http://schemas.microsoft.com/office/drawing/2014/chart" uri="{C3380CC4-5D6E-409C-BE32-E72D297353CC}">
              <c16:uniqueId val="{00000000-8841-499C-B345-B60698D5D1C6}"/>
            </c:ext>
          </c:extLst>
        </c:ser>
        <c:ser>
          <c:idx val="1"/>
          <c:order val="1"/>
          <c:tx>
            <c:strRef>
              <c:f>DataResumen!$C$36</c:f>
              <c:strCache>
                <c:ptCount val="1"/>
                <c:pt idx="0">
                  <c:v>2023</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DataResumen!$A$37:$A$47</c:f>
              <c:strCache>
                <c:ptCount val="11"/>
                <c:pt idx="0">
                  <c:v>Control de Ingreso y salida de unidades de producto terminado (Alcohol/azúcar) y sub productos (bagazo/compost)</c:v>
                </c:pt>
                <c:pt idx="1">
                  <c:v>Ingreso y salida de personal y unidades mayores y menores</c:v>
                </c:pt>
                <c:pt idx="2">
                  <c:v>Capacitaciones básicas, intermedias, avanzadas y  especializadas en respuesta a emergencias</c:v>
                </c:pt>
                <c:pt idx="3">
                  <c:v>Certificación en Edificaciones de Defensa Civil de nuestras 9 instalaciones</c:v>
                </c:pt>
                <c:pt idx="4">
                  <c:v>Prevención de accidentes y promoción del comportamiento seguro (safety) detectando e informando actos, condiciones, incidentes</c:v>
                </c:pt>
                <c:pt idx="5">
                  <c:v>Investigación de Ilícitos, denuncias ante PNP e investigaciones Fiscales.</c:v>
                </c:pt>
                <c:pt idx="6">
                  <c:v>Servicios de gestión y mantenimiento de equipos críticos </c:v>
                </c:pt>
                <c:pt idx="7">
                  <c:v>Soporte en investigaciones de accidentes e incidentes de trabajo - TASC</c:v>
                </c:pt>
                <c:pt idx="8">
                  <c:v>Soporte de imágenes en seguridad electrónica</c:v>
                </c:pt>
                <c:pt idx="9">
                  <c:v>Capacitaciones, inducciones y asesoría en SST</c:v>
                </c:pt>
                <c:pt idx="10">
                  <c:v>Gestión de contratistas en SST</c:v>
                </c:pt>
              </c:strCache>
            </c:strRef>
          </c:cat>
          <c:val>
            <c:numRef>
              <c:f>DataResumen!$C$37:$C$47</c:f>
              <c:numCache>
                <c:formatCode>0.000</c:formatCode>
                <c:ptCount val="11"/>
                <c:pt idx="0">
                  <c:v>4.0563909774436091</c:v>
                </c:pt>
                <c:pt idx="1">
                  <c:v>4.070832279281559</c:v>
                </c:pt>
                <c:pt idx="2">
                  <c:v>4.1345029239766085</c:v>
                </c:pt>
                <c:pt idx="3">
                  <c:v>4.0674269707883157</c:v>
                </c:pt>
                <c:pt idx="4">
                  <c:v>4.045528017241379</c:v>
                </c:pt>
                <c:pt idx="5">
                  <c:v>4.0379677182685256</c:v>
                </c:pt>
                <c:pt idx="6">
                  <c:v>3.9106263194933146</c:v>
                </c:pt>
                <c:pt idx="8">
                  <c:v>3.9581736909323118</c:v>
                </c:pt>
              </c:numCache>
            </c:numRef>
          </c:val>
          <c:extLst>
            <c:ext xmlns:c16="http://schemas.microsoft.com/office/drawing/2014/chart" uri="{C3380CC4-5D6E-409C-BE32-E72D297353CC}">
              <c16:uniqueId val="{00000001-8841-499C-B345-B60698D5D1C6}"/>
            </c:ext>
          </c:extLst>
        </c:ser>
        <c:ser>
          <c:idx val="2"/>
          <c:order val="2"/>
          <c:tx>
            <c:strRef>
              <c:f>DataResumen!$D$36</c:f>
              <c:strCache>
                <c:ptCount val="1"/>
                <c:pt idx="0">
                  <c:v>2024-01</c:v>
                </c:pt>
              </c:strCache>
            </c:strRef>
          </c:tx>
          <c:spPr>
            <a:solidFill>
              <a:schemeClr val="accent6">
                <a:lumMod val="75000"/>
                <a:alpha val="93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DataResumen!$A$37:$A$47</c:f>
              <c:strCache>
                <c:ptCount val="11"/>
                <c:pt idx="0">
                  <c:v>Control de Ingreso y salida de unidades de producto terminado (Alcohol/azúcar) y sub productos (bagazo/compost)</c:v>
                </c:pt>
                <c:pt idx="1">
                  <c:v>Ingreso y salida de personal y unidades mayores y menores</c:v>
                </c:pt>
                <c:pt idx="2">
                  <c:v>Capacitaciones básicas, intermedias, avanzadas y  especializadas en respuesta a emergencias</c:v>
                </c:pt>
                <c:pt idx="3">
                  <c:v>Certificación en Edificaciones de Defensa Civil de nuestras 9 instalaciones</c:v>
                </c:pt>
                <c:pt idx="4">
                  <c:v>Prevención de accidentes y promoción del comportamiento seguro (safety) detectando e informando actos, condiciones, incidentes</c:v>
                </c:pt>
                <c:pt idx="5">
                  <c:v>Investigación de Ilícitos, denuncias ante PNP e investigaciones Fiscales.</c:v>
                </c:pt>
                <c:pt idx="6">
                  <c:v>Servicios de gestión y mantenimiento de equipos críticos </c:v>
                </c:pt>
                <c:pt idx="7">
                  <c:v>Soporte en investigaciones de accidentes e incidentes de trabajo - TASC</c:v>
                </c:pt>
                <c:pt idx="8">
                  <c:v>Soporte de imágenes en seguridad electrónica</c:v>
                </c:pt>
                <c:pt idx="9">
                  <c:v>Capacitaciones, inducciones y asesoría en SST</c:v>
                </c:pt>
                <c:pt idx="10">
                  <c:v>Gestión de contratistas en SST</c:v>
                </c:pt>
              </c:strCache>
            </c:strRef>
          </c:cat>
          <c:val>
            <c:numRef>
              <c:f>DataResumen!$D$37:$D$47</c:f>
              <c:numCache>
                <c:formatCode>0.000</c:formatCode>
                <c:ptCount val="11"/>
                <c:pt idx="0" formatCode="General">
                  <c:v>4.1189999999999998</c:v>
                </c:pt>
                <c:pt idx="1">
                  <c:v>4.2</c:v>
                </c:pt>
                <c:pt idx="4" formatCode="General">
                  <c:v>3.4470000000000001</c:v>
                </c:pt>
                <c:pt idx="5" formatCode="General">
                  <c:v>3.9220000000000002</c:v>
                </c:pt>
                <c:pt idx="7" formatCode="General">
                  <c:v>3.3140000000000001</c:v>
                </c:pt>
                <c:pt idx="8">
                  <c:v>4.2</c:v>
                </c:pt>
                <c:pt idx="9" formatCode="General">
                  <c:v>3.3140000000000001</c:v>
                </c:pt>
                <c:pt idx="10" formatCode="General">
                  <c:v>3.706</c:v>
                </c:pt>
              </c:numCache>
            </c:numRef>
          </c:val>
          <c:extLst>
            <c:ext xmlns:c16="http://schemas.microsoft.com/office/drawing/2014/chart" uri="{C3380CC4-5D6E-409C-BE32-E72D297353CC}">
              <c16:uniqueId val="{00000002-8841-499C-B345-B60698D5D1C6}"/>
            </c:ext>
          </c:extLst>
        </c:ser>
        <c:ser>
          <c:idx val="3"/>
          <c:order val="3"/>
          <c:tx>
            <c:strRef>
              <c:f>DataResumen!$E$36</c:f>
              <c:strCache>
                <c:ptCount val="1"/>
                <c:pt idx="0">
                  <c:v>2024-02</c:v>
                </c:pt>
              </c:strCache>
            </c:strRef>
          </c:tx>
          <c:spPr>
            <a:solidFill>
              <a:schemeClr val="accent4">
                <a:lumMod val="75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DataResumen!$A$37:$A$47</c:f>
              <c:strCache>
                <c:ptCount val="11"/>
                <c:pt idx="0">
                  <c:v>Control de Ingreso y salida de unidades de producto terminado (Alcohol/azúcar) y sub productos (bagazo/compost)</c:v>
                </c:pt>
                <c:pt idx="1">
                  <c:v>Ingreso y salida de personal y unidades mayores y menores</c:v>
                </c:pt>
                <c:pt idx="2">
                  <c:v>Capacitaciones básicas, intermedias, avanzadas y  especializadas en respuesta a emergencias</c:v>
                </c:pt>
                <c:pt idx="3">
                  <c:v>Certificación en Edificaciones de Defensa Civil de nuestras 9 instalaciones</c:v>
                </c:pt>
                <c:pt idx="4">
                  <c:v>Prevención de accidentes y promoción del comportamiento seguro (safety) detectando e informando actos, condiciones, incidentes</c:v>
                </c:pt>
                <c:pt idx="5">
                  <c:v>Investigación de Ilícitos, denuncias ante PNP e investigaciones Fiscales.</c:v>
                </c:pt>
                <c:pt idx="6">
                  <c:v>Servicios de gestión y mantenimiento de equipos críticos </c:v>
                </c:pt>
                <c:pt idx="7">
                  <c:v>Soporte en investigaciones de accidentes e incidentes de trabajo - TASC</c:v>
                </c:pt>
                <c:pt idx="8">
                  <c:v>Soporte de imágenes en seguridad electrónica</c:v>
                </c:pt>
                <c:pt idx="9">
                  <c:v>Capacitaciones, inducciones y asesoría en SST</c:v>
                </c:pt>
                <c:pt idx="10">
                  <c:v>Gestión de contratistas en SST</c:v>
                </c:pt>
              </c:strCache>
            </c:strRef>
          </c:cat>
          <c:val>
            <c:numRef>
              <c:f>DataResumen!$E$37:$E$47</c:f>
              <c:numCache>
                <c:formatCode>General</c:formatCode>
                <c:ptCount val="11"/>
                <c:pt idx="0">
                  <c:v>4.3209999999999997</c:v>
                </c:pt>
                <c:pt idx="1">
                  <c:v>4.2160000000000002</c:v>
                </c:pt>
                <c:pt idx="2">
                  <c:v>4.1879999999999997</c:v>
                </c:pt>
                <c:pt idx="3">
                  <c:v>4.1760000000000002</c:v>
                </c:pt>
                <c:pt idx="4">
                  <c:v>4.17</c:v>
                </c:pt>
                <c:pt idx="5">
                  <c:v>4.0490000000000004</c:v>
                </c:pt>
                <c:pt idx="6">
                  <c:v>4.0439999999999996</c:v>
                </c:pt>
                <c:pt idx="7">
                  <c:v>4.0220000000000002</c:v>
                </c:pt>
                <c:pt idx="8" formatCode="0.000">
                  <c:v>4</c:v>
                </c:pt>
                <c:pt idx="9" formatCode="0.000">
                  <c:v>4</c:v>
                </c:pt>
                <c:pt idx="10">
                  <c:v>3.8969999999999998</c:v>
                </c:pt>
              </c:numCache>
            </c:numRef>
          </c:val>
          <c:extLst>
            <c:ext xmlns:c16="http://schemas.microsoft.com/office/drawing/2014/chart" uri="{C3380CC4-5D6E-409C-BE32-E72D297353CC}">
              <c16:uniqueId val="{00000003-8841-499C-B345-B60698D5D1C6}"/>
            </c:ext>
          </c:extLst>
        </c:ser>
        <c:dLbls>
          <c:showLegendKey val="0"/>
          <c:showVal val="0"/>
          <c:showCatName val="0"/>
          <c:showSerName val="0"/>
          <c:showPercent val="0"/>
          <c:showBubbleSize val="0"/>
        </c:dLbls>
        <c:gapWidth val="127"/>
        <c:overlap val="-47"/>
        <c:axId val="278431680"/>
        <c:axId val="278427840"/>
      </c:barChart>
      <c:catAx>
        <c:axId val="278431680"/>
        <c:scaling>
          <c:orientation val="minMax"/>
        </c:scaling>
        <c:delete val="0"/>
        <c:axPos val="b"/>
        <c:numFmt formatCode="General" sourceLinked="1"/>
        <c:majorTickMark val="out"/>
        <c:minorTickMark val="none"/>
        <c:tickLblPos val="nextTo"/>
        <c:txPr>
          <a:bodyPr rot="-5400000" vert="horz"/>
          <a:lstStyle/>
          <a:p>
            <a:pPr>
              <a:defRPr/>
            </a:pPr>
            <a:endParaRPr lang="es-PE"/>
          </a:p>
        </c:txPr>
        <c:crossAx val="278427840"/>
        <c:crosses val="autoZero"/>
        <c:auto val="1"/>
        <c:lblAlgn val="ctr"/>
        <c:lblOffset val="100"/>
        <c:noMultiLvlLbl val="0"/>
      </c:catAx>
      <c:valAx>
        <c:axId val="278427840"/>
        <c:scaling>
          <c:orientation val="minMax"/>
        </c:scaling>
        <c:delete val="0"/>
        <c:axPos val="l"/>
        <c:numFmt formatCode="_-* #,##0.000_-;\-* #,##0.000_-;_-* &quot;-&quot;??_-;_-@_-" sourceLinked="1"/>
        <c:majorTickMark val="out"/>
        <c:minorTickMark val="none"/>
        <c:tickLblPos val="nextTo"/>
        <c:crossAx val="278431680"/>
        <c:crosses val="autoZero"/>
        <c:crossBetween val="between"/>
      </c:valAx>
      <c:spPr>
        <a:pattFill prst="pct5">
          <a:fgClr>
            <a:srgbClr val="000000"/>
          </a:fgClr>
          <a:bgClr>
            <a:srgbClr val="FFFFFF"/>
          </a:bgClr>
        </a:pattFill>
      </c:spPr>
    </c:plotArea>
    <c:legend>
      <c:legendPos val="r"/>
      <c:overlay val="0"/>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rgbClr val="459F43"/>
      </a:solidFill>
    </a:ln>
  </c:sp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sz="1400" dirty="0"/>
              <a:t>Satisfacción Histórica</a:t>
            </a:r>
          </a:p>
        </c:rich>
      </c:tx>
      <c:overlay val="0"/>
    </c:title>
    <c:autoTitleDeleted val="0"/>
    <c:plotArea>
      <c:layout/>
      <c:barChart>
        <c:barDir val="col"/>
        <c:grouping val="clustered"/>
        <c:varyColors val="0"/>
        <c:ser>
          <c:idx val="0"/>
          <c:order val="0"/>
          <c:tx>
            <c:v>Total</c:v>
          </c:tx>
          <c:spPr>
            <a:solidFill>
              <a:srgbClr val="9DD866"/>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HistoricoAreas!$B$1:$F$1</c:f>
              <c:strCache>
                <c:ptCount val="5"/>
                <c:pt idx="0">
                  <c:v>2021</c:v>
                </c:pt>
                <c:pt idx="1">
                  <c:v>2022</c:v>
                </c:pt>
                <c:pt idx="2">
                  <c:v>2023</c:v>
                </c:pt>
                <c:pt idx="3">
                  <c:v>2024-01</c:v>
                </c:pt>
                <c:pt idx="4">
                  <c:v>2024-02</c:v>
                </c:pt>
              </c:strCache>
            </c:strRef>
          </c:cat>
          <c:val>
            <c:numRef>
              <c:f>HistoricoAreas!$B$5:$F$5</c:f>
              <c:numCache>
                <c:formatCode>_-* #,##0.000_-;\-* #,##0.000_-;_-* "-"??_-;_-@_-</c:formatCode>
                <c:ptCount val="5"/>
                <c:pt idx="0">
                  <c:v>4.04</c:v>
                </c:pt>
                <c:pt idx="1">
                  <c:v>3.9769999999999999</c:v>
                </c:pt>
                <c:pt idx="2">
                  <c:v>3.9620000000000002</c:v>
                </c:pt>
                <c:pt idx="3">
                  <c:v>4.0529999999999999</c:v>
                </c:pt>
                <c:pt idx="4" formatCode="General">
                  <c:v>4.335</c:v>
                </c:pt>
              </c:numCache>
            </c:numRef>
          </c:val>
          <c:extLst>
            <c:ext xmlns:c16="http://schemas.microsoft.com/office/drawing/2014/chart" uri="{C3380CC4-5D6E-409C-BE32-E72D297353CC}">
              <c16:uniqueId val="{00000000-0F71-4414-8A78-7953F65777F1}"/>
            </c:ext>
          </c:extLst>
        </c:ser>
        <c:dLbls>
          <c:showLegendKey val="0"/>
          <c:showVal val="0"/>
          <c:showCatName val="0"/>
          <c:showSerName val="0"/>
          <c:showPercent val="0"/>
          <c:showBubbleSize val="0"/>
        </c:dLbls>
        <c:gapWidth val="150"/>
        <c:axId val="152766096"/>
        <c:axId val="218165712"/>
      </c:barChart>
      <c:catAx>
        <c:axId val="152766096"/>
        <c:scaling>
          <c:orientation val="minMax"/>
        </c:scaling>
        <c:delete val="0"/>
        <c:axPos val="b"/>
        <c:numFmt formatCode="General" sourceLinked="1"/>
        <c:majorTickMark val="out"/>
        <c:minorTickMark val="none"/>
        <c:tickLblPos val="nextTo"/>
        <c:crossAx val="218165712"/>
        <c:crosses val="autoZero"/>
        <c:auto val="1"/>
        <c:lblAlgn val="ctr"/>
        <c:lblOffset val="100"/>
        <c:noMultiLvlLbl val="0"/>
      </c:catAx>
      <c:valAx>
        <c:axId val="218165712"/>
        <c:scaling>
          <c:orientation val="minMax"/>
        </c:scaling>
        <c:delete val="0"/>
        <c:axPos val="l"/>
        <c:numFmt formatCode="_-* #,##0.000_-;\-* #,##0.000_-;_-* &quot;-&quot;??_-;_-@_-" sourceLinked="1"/>
        <c:majorTickMark val="out"/>
        <c:minorTickMark val="none"/>
        <c:tickLblPos val="nextTo"/>
        <c:crossAx val="152766096"/>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cap="none" spc="0" normalizeH="0" baseline="0" dirty="0">
                <a:solidFill>
                  <a:schemeClr val="tx1"/>
                </a:solidFill>
              </a:rPr>
              <a:t>Satisfacción Histórica Calidad (Acumulado)</a:t>
            </a:r>
          </a:p>
        </c:rich>
      </c:tx>
      <c:layout>
        <c:manualLayout>
          <c:xMode val="edge"/>
          <c:yMode val="edge"/>
          <c:x val="0.15079140499488827"/>
          <c:y val="6.5749197872728704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cked"/>
        <c:varyColors val="0"/>
        <c:ser>
          <c:idx val="0"/>
          <c:order val="0"/>
          <c:tx>
            <c:strRef>
              <c:f>Graficos!$C$72:$F$72</c:f>
              <c:strCache>
                <c:ptCount val="4"/>
                <c:pt idx="0">
                  <c:v>2021</c:v>
                </c:pt>
                <c:pt idx="1">
                  <c:v>2022</c:v>
                </c:pt>
                <c:pt idx="2">
                  <c:v>2023</c:v>
                </c:pt>
                <c:pt idx="3">
                  <c:v>2024</c:v>
                </c:pt>
              </c:strCache>
            </c:strRef>
          </c:tx>
          <c:spPr>
            <a:ln w="28575" cap="rnd">
              <a:solidFill>
                <a:schemeClr val="accent1"/>
              </a:solidFill>
              <a:round/>
            </a:ln>
            <a:effectLst/>
          </c:spPr>
          <c:marker>
            <c:symbol val="none"/>
          </c:marker>
          <c:dLbls>
            <c:dLbl>
              <c:idx val="0"/>
              <c:layout>
                <c:manualLayout>
                  <c:x val="-6.0824867051731207E-2"/>
                  <c:y val="8.627137477886918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CBF-4597-8920-F2CE01E92CBC}"/>
                </c:ext>
              </c:extLst>
            </c:dLbl>
            <c:dLbl>
              <c:idx val="1"/>
              <c:layout>
                <c:manualLayout>
                  <c:x val="-5.2530566999222435E-2"/>
                  <c:y val="-0.10443376946915754"/>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CBF-4597-8920-F2CE01E92CBC}"/>
                </c:ext>
              </c:extLst>
            </c:dLbl>
            <c:dLbl>
              <c:idx val="2"/>
              <c:layout>
                <c:manualLayout>
                  <c:x val="-4.7001033630883184E-2"/>
                  <c:y val="8.627137477886918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9CBF-4597-8920-F2CE01E92CBC}"/>
                </c:ext>
              </c:extLst>
            </c:dLbl>
            <c:dLbl>
              <c:idx val="3"/>
              <c:layout>
                <c:manualLayout>
                  <c:x val="-4.1471500262544085E-2"/>
                  <c:y val="8.627137477886927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9CBF-4597-8920-F2CE01E92CBC}"/>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Graficos!$C$72:$F$72</c:f>
              <c:numCache>
                <c:formatCode>General</c:formatCode>
                <c:ptCount val="4"/>
                <c:pt idx="0">
                  <c:v>2021</c:v>
                </c:pt>
                <c:pt idx="1">
                  <c:v>2022</c:v>
                </c:pt>
                <c:pt idx="2">
                  <c:v>2023</c:v>
                </c:pt>
                <c:pt idx="3">
                  <c:v>2024</c:v>
                </c:pt>
              </c:numCache>
            </c:numRef>
          </c:cat>
          <c:val>
            <c:numRef>
              <c:f>Graficos!$C$73:$F$73</c:f>
              <c:numCache>
                <c:formatCode>_-* #,##0.000_-;\-* #,##0.000_-;_-* "-"??_-;_-@_-</c:formatCode>
                <c:ptCount val="4"/>
                <c:pt idx="0">
                  <c:v>4.04</c:v>
                </c:pt>
                <c:pt idx="1">
                  <c:v>3.9769999999999999</c:v>
                </c:pt>
                <c:pt idx="2">
                  <c:v>3.9620000000000002</c:v>
                </c:pt>
                <c:pt idx="3">
                  <c:v>4.194</c:v>
                </c:pt>
              </c:numCache>
            </c:numRef>
          </c:val>
          <c:smooth val="0"/>
          <c:extLst>
            <c:ext xmlns:c16="http://schemas.microsoft.com/office/drawing/2014/chart" uri="{C3380CC4-5D6E-409C-BE32-E72D297353CC}">
              <c16:uniqueId val="{00000004-9CBF-4597-8920-F2CE01E92CBC}"/>
            </c:ext>
          </c:extLst>
        </c:ser>
        <c:dLbls>
          <c:showLegendKey val="0"/>
          <c:showVal val="0"/>
          <c:showCatName val="0"/>
          <c:showSerName val="0"/>
          <c:showPercent val="0"/>
          <c:showBubbleSize val="0"/>
        </c:dLbls>
        <c:smooth val="0"/>
        <c:axId val="196874864"/>
        <c:axId val="1461838543"/>
      </c:lineChart>
      <c:catAx>
        <c:axId val="196874864"/>
        <c:scaling>
          <c:orientation val="minMax"/>
        </c:scaling>
        <c:delete val="0"/>
        <c:axPos val="b"/>
        <c:numFmt formatCode="General" sourceLinked="1"/>
        <c:majorTickMark val="none"/>
        <c:minorTickMark val="none"/>
        <c:tickLblPos val="nextTo"/>
        <c:spPr>
          <a:noFill/>
          <a:ln w="9525" cap="flat" cmpd="sng" algn="ctr">
            <a:solidFill>
              <a:schemeClr val="tx1">
                <a:lumMod val="85000"/>
                <a:lumOff val="1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61838543"/>
        <c:crosses val="autoZero"/>
        <c:auto val="1"/>
        <c:lblAlgn val="ctr"/>
        <c:lblOffset val="100"/>
        <c:noMultiLvlLbl val="0"/>
      </c:catAx>
      <c:valAx>
        <c:axId val="1461838543"/>
        <c:scaling>
          <c:orientation val="minMax"/>
        </c:scaling>
        <c:delete val="0"/>
        <c:axPos val="l"/>
        <c:numFmt formatCode="_-* #,##0.000_-;\-* #,##0.000_-;_-* &quot;-&quot;??_-;_-@_-" sourceLinked="1"/>
        <c:majorTickMark val="none"/>
        <c:minorTickMark val="none"/>
        <c:tickLblPos val="nextTo"/>
        <c:spPr>
          <a:noFill/>
          <a:ln>
            <a:solidFill>
              <a:schemeClr val="bg2">
                <a:lumMod val="2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96874864"/>
        <c:crosses val="autoZero"/>
        <c:crossBetween val="between"/>
      </c:valAx>
      <c:spPr>
        <a:pattFill prst="pct5">
          <a:fgClr>
            <a:schemeClr val="tx1">
              <a:lumMod val="65000"/>
              <a:lumOff val="35000"/>
            </a:schemeClr>
          </a:fgClr>
          <a:bgClr>
            <a:schemeClr val="bg1"/>
          </a:bgClr>
        </a:patt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a:effectLst/>
  </c:spPr>
  <c:txPr>
    <a:bodyPr/>
    <a:lstStyle/>
    <a:p>
      <a:pPr>
        <a:defRPr/>
      </a:pPr>
      <a:endParaRPr lang="es-PE"/>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[EncuestaCalidad.xlsm]DataResumen!PivotTablaAutoevaluacion</c:name>
    <c:fmtId val="6"/>
  </c:pivotSource>
  <c:chart>
    <c:title>
      <c:tx>
        <c:rich>
          <a:bodyPr/>
          <a:lstStyle/>
          <a:p>
            <a:pPr>
              <a:defRPr/>
            </a:pPr>
            <a:r>
              <a:rPr lang="es-PE" sz="1400" dirty="0"/>
              <a:t>Autoevaluación (1 usuario)</a:t>
            </a:r>
          </a:p>
        </c:rich>
      </c:tx>
      <c:overlay val="0"/>
    </c:title>
    <c:autoTitleDeleted val="0"/>
    <c:pivotFmts>
      <c:pivotFmt>
        <c:idx val="0"/>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DataResumen!$M$36</c:f>
              <c:strCache>
                <c:ptCount val="1"/>
                <c:pt idx="0">
                  <c:v>Total</c:v>
                </c:pt>
              </c:strCache>
            </c:strRef>
          </c:tx>
          <c:spPr>
            <a:solidFill>
              <a:srgbClr val="0B84A5"/>
            </a:solidFill>
          </c:spPr>
          <c:invertIfNegative val="0"/>
          <c:dLbls>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DataResumen!$L$37:$L$46</c:f>
              <c:strCache>
                <c:ptCount val="9"/>
                <c:pt idx="0">
                  <c:v>Amabilidad y disponibilidad del personal de laboratorio ante algún requerimiento</c:v>
                </c:pt>
                <c:pt idx="1">
                  <c:v>Capacitación y acompañamiento en temas HACCP e ISO 9001:2025</c:v>
                </c:pt>
                <c:pt idx="2">
                  <c:v>Comunicación del personal de laboratorio con usted para las coordinaciones necesarias</c:v>
                </c:pt>
                <c:pt idx="3">
                  <c:v>Conformidad respecto a inspecciones HACCP, control de plagas y auditorías</c:v>
                </c:pt>
                <c:pt idx="4">
                  <c:v>Creación de reportes emitidos por parte del laboratorio de Materia Prima y/o industrial</c:v>
                </c:pt>
                <c:pt idx="5">
                  <c:v>Imparcialidad del personal de laboratorio</c:v>
                </c:pt>
                <c:pt idx="6">
                  <c:v>Nivel de compromiso en la atención a los requerimientos solicitados</c:v>
                </c:pt>
                <c:pt idx="7">
                  <c:v>Proyecciones realizadas por parte del laboratorio Materia Prima</c:v>
                </c:pt>
                <c:pt idx="8">
                  <c:v>Soporte técnico a los requerimientos de laboratorio de materia prima y/o industrial, ISO 90001:2025, HACCP</c:v>
                </c:pt>
              </c:strCache>
            </c:strRef>
          </c:cat>
          <c:val>
            <c:numRef>
              <c:f>DataResumen!$M$37:$M$46</c:f>
              <c:numCache>
                <c:formatCode>0.000</c:formatCode>
                <c:ptCount val="9"/>
                <c:pt idx="0">
                  <c:v>5</c:v>
                </c:pt>
                <c:pt idx="1">
                  <c:v>5</c:v>
                </c:pt>
                <c:pt idx="2">
                  <c:v>5</c:v>
                </c:pt>
                <c:pt idx="3">
                  <c:v>5</c:v>
                </c:pt>
                <c:pt idx="4">
                  <c:v>5</c:v>
                </c:pt>
                <c:pt idx="5">
                  <c:v>5</c:v>
                </c:pt>
                <c:pt idx="6">
                  <c:v>5</c:v>
                </c:pt>
                <c:pt idx="7">
                  <c:v>5</c:v>
                </c:pt>
                <c:pt idx="8">
                  <c:v>5</c:v>
                </c:pt>
              </c:numCache>
            </c:numRef>
          </c:val>
          <c:extLst>
            <c:ext xmlns:c16="http://schemas.microsoft.com/office/drawing/2014/chart" uri="{C3380CC4-5D6E-409C-BE32-E72D297353CC}">
              <c16:uniqueId val="{00000000-ACA8-45A8-8391-C9476156541D}"/>
            </c:ext>
          </c:extLst>
        </c:ser>
        <c:dLbls>
          <c:showLegendKey val="0"/>
          <c:showVal val="0"/>
          <c:showCatName val="0"/>
          <c:showSerName val="0"/>
          <c:showPercent val="0"/>
          <c:showBubbleSize val="0"/>
        </c:dLbls>
        <c:gapWidth val="150"/>
        <c:axId val="961611136"/>
        <c:axId val="961626016"/>
      </c:barChart>
      <c:catAx>
        <c:axId val="961611136"/>
        <c:scaling>
          <c:orientation val="minMax"/>
        </c:scaling>
        <c:delete val="0"/>
        <c:axPos val="b"/>
        <c:numFmt formatCode="General" sourceLinked="1"/>
        <c:majorTickMark val="out"/>
        <c:minorTickMark val="none"/>
        <c:tickLblPos val="nextTo"/>
        <c:txPr>
          <a:bodyPr rot="-5400000" vert="horz"/>
          <a:lstStyle/>
          <a:p>
            <a:pPr>
              <a:defRPr/>
            </a:pPr>
            <a:endParaRPr lang="es-PE"/>
          </a:p>
        </c:txPr>
        <c:crossAx val="961626016"/>
        <c:crosses val="autoZero"/>
        <c:auto val="1"/>
        <c:lblAlgn val="ctr"/>
        <c:lblOffset val="100"/>
        <c:noMultiLvlLbl val="0"/>
      </c:catAx>
      <c:valAx>
        <c:axId val="961626016"/>
        <c:scaling>
          <c:orientation val="minMax"/>
        </c:scaling>
        <c:delete val="0"/>
        <c:axPos val="l"/>
        <c:numFmt formatCode="0.000" sourceLinked="1"/>
        <c:majorTickMark val="out"/>
        <c:minorTickMark val="none"/>
        <c:tickLblPos val="nextTo"/>
        <c:crossAx val="961611136"/>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sz="1600" dirty="0"/>
              <a:t>Satisfacción Por Servicios sin autoevaluación</a:t>
            </a:r>
          </a:p>
        </c:rich>
      </c:tx>
      <c:overlay val="0"/>
    </c:title>
    <c:autoTitleDeleted val="0"/>
    <c:plotArea>
      <c:layout/>
      <c:barChart>
        <c:barDir val="col"/>
        <c:grouping val="clustered"/>
        <c:varyColors val="0"/>
        <c:ser>
          <c:idx val="0"/>
          <c:order val="0"/>
          <c:tx>
            <c:strRef>
              <c:f>DataResumen!$B$15</c:f>
              <c:strCache>
                <c:ptCount val="1"/>
                <c:pt idx="0">
                  <c:v>Promedio</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DataResumen!$A$16:$A$24</c:f>
              <c:strCache>
                <c:ptCount val="9"/>
                <c:pt idx="0">
                  <c:v>Amabilidad y disponibilidad del personal de laboratorio ante algún requerimiento</c:v>
                </c:pt>
                <c:pt idx="1">
                  <c:v>Capacitación y acompañamiento en temas HACCP e ISO 9001:2025</c:v>
                </c:pt>
                <c:pt idx="2">
                  <c:v>Soporte técnico a los requerimientos de laboratorio de materia prima y/o industrial, ISO 90001:2025, HACCP</c:v>
                </c:pt>
                <c:pt idx="3">
                  <c:v>Comunicación del personal de laboratorio con usted para las coordinaciones necesarias</c:v>
                </c:pt>
                <c:pt idx="4">
                  <c:v>Imparcialidad del personal de laboratorio</c:v>
                </c:pt>
                <c:pt idx="5">
                  <c:v>Nivel de compromiso en la atención a los requerimientos solicitados</c:v>
                </c:pt>
                <c:pt idx="6">
                  <c:v>Conformidad respecto a inspecciones HACCP, control de plagas y auditorías</c:v>
                </c:pt>
                <c:pt idx="7">
                  <c:v>Creación de reportes emitidos por parte del laboratorio de Materia Prima y/o industrial</c:v>
                </c:pt>
                <c:pt idx="8">
                  <c:v>Proyecciones realizadas por parte del laboratorio Materia Prima</c:v>
                </c:pt>
              </c:strCache>
            </c:strRef>
          </c:cat>
          <c:val>
            <c:numRef>
              <c:f>DataResumen!$B$16:$B$24</c:f>
              <c:numCache>
                <c:formatCode>General</c:formatCode>
                <c:ptCount val="9"/>
                <c:pt idx="0">
                  <c:v>4.4379999999999997</c:v>
                </c:pt>
                <c:pt idx="1">
                  <c:v>4.4240000000000004</c:v>
                </c:pt>
                <c:pt idx="2" formatCode="0.000">
                  <c:v>4.4000000000000004</c:v>
                </c:pt>
                <c:pt idx="3">
                  <c:v>4.391</c:v>
                </c:pt>
                <c:pt idx="4">
                  <c:v>4.391</c:v>
                </c:pt>
                <c:pt idx="5">
                  <c:v>4.3479999999999999</c:v>
                </c:pt>
                <c:pt idx="6">
                  <c:v>4.2190000000000003</c:v>
                </c:pt>
                <c:pt idx="7">
                  <c:v>4.1589999999999998</c:v>
                </c:pt>
                <c:pt idx="8">
                  <c:v>4.125</c:v>
                </c:pt>
              </c:numCache>
            </c:numRef>
          </c:val>
          <c:extLst>
            <c:ext xmlns:c16="http://schemas.microsoft.com/office/drawing/2014/chart" uri="{C3380CC4-5D6E-409C-BE32-E72D297353CC}">
              <c16:uniqueId val="{00000000-21AA-4C61-AC36-FD184506CD4E}"/>
            </c:ext>
          </c:extLst>
        </c:ser>
        <c:dLbls>
          <c:showLegendKey val="0"/>
          <c:showVal val="0"/>
          <c:showCatName val="0"/>
          <c:showSerName val="0"/>
          <c:showPercent val="0"/>
          <c:showBubbleSize val="0"/>
        </c:dLbls>
        <c:gapWidth val="150"/>
        <c:axId val="83931472"/>
        <c:axId val="83931952"/>
      </c:barChart>
      <c:catAx>
        <c:axId val="83931472"/>
        <c:scaling>
          <c:orientation val="minMax"/>
        </c:scaling>
        <c:delete val="0"/>
        <c:axPos val="b"/>
        <c:numFmt formatCode="General" sourceLinked="1"/>
        <c:majorTickMark val="out"/>
        <c:minorTickMark val="none"/>
        <c:tickLblPos val="nextTo"/>
        <c:txPr>
          <a:bodyPr rot="-5400000" vert="horz"/>
          <a:lstStyle/>
          <a:p>
            <a:pPr>
              <a:defRPr/>
            </a:pPr>
            <a:endParaRPr lang="es-PE"/>
          </a:p>
        </c:txPr>
        <c:crossAx val="83931952"/>
        <c:crosses val="autoZero"/>
        <c:auto val="1"/>
        <c:lblAlgn val="ctr"/>
        <c:lblOffset val="100"/>
        <c:noMultiLvlLbl val="0"/>
      </c:catAx>
      <c:valAx>
        <c:axId val="83931952"/>
        <c:scaling>
          <c:orientation val="minMax"/>
        </c:scaling>
        <c:delete val="0"/>
        <c:axPos val="l"/>
        <c:numFmt formatCode="General" sourceLinked="1"/>
        <c:majorTickMark val="out"/>
        <c:minorTickMark val="none"/>
        <c:tickLblPos val="nextTo"/>
        <c:crossAx val="83931472"/>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ysClr val="windowText" lastClr="000000"/>
                </a:solidFill>
                <a:latin typeface="+mn-lt"/>
                <a:ea typeface="+mn-ea"/>
                <a:cs typeface="+mn-cs"/>
              </a:defRPr>
            </a:pPr>
            <a:r>
              <a:rPr lang="es-PE" b="1">
                <a:solidFill>
                  <a:sysClr val="windowText" lastClr="000000"/>
                </a:solidFill>
              </a:rPr>
              <a:t>TOP 10 Servicios Multiárea 2024-02</a:t>
            </a:r>
          </a:p>
        </c:rich>
      </c:tx>
      <c:overlay val="0"/>
      <c:spPr>
        <a:noFill/>
        <a:ln>
          <a:noFill/>
        </a:ln>
        <a:effectLst/>
      </c:spPr>
      <c:txPr>
        <a:bodyPr rot="0" spcFirstLastPara="1" vertOverflow="ellipsis" vert="horz" wrap="square" anchor="ctr" anchorCtr="1"/>
        <a:lstStyle/>
        <a:p>
          <a:pPr>
            <a:defRPr sz="1400" b="1" i="0" u="none" strike="noStrike" kern="1200" spc="0" baseline="0">
              <a:solidFill>
                <a:sysClr val="windowText" lastClr="000000"/>
              </a:solidFill>
              <a:latin typeface="+mn-lt"/>
              <a:ea typeface="+mn-ea"/>
              <a:cs typeface="+mn-cs"/>
            </a:defRPr>
          </a:pPr>
          <a:endParaRPr lang="es-PE"/>
        </a:p>
      </c:txPr>
    </c:title>
    <c:autoTitleDeleted val="0"/>
    <c:plotArea>
      <c:layout/>
      <c:barChart>
        <c:barDir val="col"/>
        <c:grouping val="clustered"/>
        <c:varyColors val="0"/>
        <c:ser>
          <c:idx val="0"/>
          <c:order val="0"/>
          <c:spPr>
            <a:solidFill>
              <a:srgbClr val="0070C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USADO5!$A$2:$B$11</c:f>
              <c:multiLvlStrCache>
                <c:ptCount val="10"/>
                <c:lvl>
                  <c:pt idx="0">
                    <c:v>Soporte informático y de sistemas</c:v>
                  </c:pt>
                  <c:pt idx="1">
                    <c:v>Solicitud de anticipos y depósito de reembolsos</c:v>
                  </c:pt>
                  <c:pt idx="2">
                    <c:v>Desarrollo de Software</c:v>
                  </c:pt>
                  <c:pt idx="3">
                    <c:v>Administración de Recursos Informáticos</c:v>
                  </c:pt>
                  <c:pt idx="4">
                    <c:v>Entregas a rendir y reembolsos</c:v>
                  </c:pt>
                  <c:pt idx="5">
                    <c:v>Gestión para aprobación de líneas de crédito a clientes</c:v>
                  </c:pt>
                  <c:pt idx="6">
                    <c:v>Administración de Comunicaciones</c:v>
                  </c:pt>
                  <c:pt idx="7">
                    <c:v>Contabilidad Tributaria</c:v>
                  </c:pt>
                  <c:pt idx="8">
                    <c:v>Consultas y orientaciones</c:v>
                  </c:pt>
                  <c:pt idx="9">
                    <c:v>Amabilidad y disponibilidad del personal de laboratorio ante algún requerimiento</c:v>
                  </c:pt>
                </c:lvl>
                <c:lvl>
                  <c:pt idx="0">
                    <c:v>Sistemas y TI</c:v>
                  </c:pt>
                  <c:pt idx="1">
                    <c:v>Finanzas y tesorería</c:v>
                  </c:pt>
                  <c:pt idx="2">
                    <c:v>Sistemas y TI</c:v>
                  </c:pt>
                  <c:pt idx="3">
                    <c:v>Sistemas y TI</c:v>
                  </c:pt>
                  <c:pt idx="4">
                    <c:v>Contabilidad</c:v>
                  </c:pt>
                  <c:pt idx="5">
                    <c:v>Finanzas y tesorería</c:v>
                  </c:pt>
                  <c:pt idx="6">
                    <c:v>Sistemas y TI</c:v>
                  </c:pt>
                  <c:pt idx="7">
                    <c:v>Contabilidad</c:v>
                  </c:pt>
                  <c:pt idx="8">
                    <c:v>Control de gestión</c:v>
                  </c:pt>
                  <c:pt idx="9">
                    <c:v>Calidad</c:v>
                  </c:pt>
                </c:lvl>
              </c:multiLvlStrCache>
            </c:multiLvlStrRef>
          </c:cat>
          <c:val>
            <c:numRef>
              <c:f>USADO5!$C$2:$C$11</c:f>
              <c:numCache>
                <c:formatCode>0.000</c:formatCode>
                <c:ptCount val="10"/>
                <c:pt idx="0" formatCode="General">
                  <c:v>4.5629999999999997</c:v>
                </c:pt>
                <c:pt idx="1">
                  <c:v>4.5590000000000002</c:v>
                </c:pt>
                <c:pt idx="2" formatCode="General">
                  <c:v>4.532</c:v>
                </c:pt>
                <c:pt idx="3" formatCode="General">
                  <c:v>4.5119999999999996</c:v>
                </c:pt>
                <c:pt idx="4" formatCode="General">
                  <c:v>4.508</c:v>
                </c:pt>
                <c:pt idx="5">
                  <c:v>4.5</c:v>
                </c:pt>
                <c:pt idx="6" formatCode="General">
                  <c:v>4.4710000000000001</c:v>
                </c:pt>
                <c:pt idx="7" formatCode="General">
                  <c:v>4.4690000000000003</c:v>
                </c:pt>
                <c:pt idx="8" formatCode="General">
                  <c:v>4.4640000000000004</c:v>
                </c:pt>
                <c:pt idx="9" formatCode="General">
                  <c:v>4.4379999999999997</c:v>
                </c:pt>
              </c:numCache>
            </c:numRef>
          </c:val>
          <c:extLst>
            <c:ext xmlns:c16="http://schemas.microsoft.com/office/drawing/2014/chart" uri="{C3380CC4-5D6E-409C-BE32-E72D297353CC}">
              <c16:uniqueId val="{00000000-3F6F-480C-AC1D-CD38A43263D1}"/>
            </c:ext>
          </c:extLst>
        </c:ser>
        <c:dLbls>
          <c:dLblPos val="outEnd"/>
          <c:showLegendKey val="0"/>
          <c:showVal val="1"/>
          <c:showCatName val="0"/>
          <c:showSerName val="0"/>
          <c:showPercent val="0"/>
          <c:showBubbleSize val="0"/>
        </c:dLbls>
        <c:gapWidth val="219"/>
        <c:overlap val="-27"/>
        <c:axId val="1250862832"/>
        <c:axId val="2058469712"/>
      </c:barChart>
      <c:catAx>
        <c:axId val="12508628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2058469712"/>
        <c:crosses val="autoZero"/>
        <c:auto val="1"/>
        <c:lblAlgn val="ctr"/>
        <c:lblOffset val="100"/>
        <c:noMultiLvlLbl val="0"/>
      </c:catAx>
      <c:valAx>
        <c:axId val="2058469712"/>
        <c:scaling>
          <c:orientation val="minMax"/>
          <c:max val="6"/>
          <c:min val="1"/>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250862832"/>
        <c:crosses val="autoZero"/>
        <c:crossBetween val="between"/>
        <c:min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s-PE"/>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sz="1600" dirty="0"/>
              <a:t>Satisfacción Por Gerencia sin autoevaluación</a:t>
            </a:r>
          </a:p>
        </c:rich>
      </c:tx>
      <c:overlay val="0"/>
    </c:title>
    <c:autoTitleDeleted val="0"/>
    <c:plotArea>
      <c:layout/>
      <c:barChart>
        <c:barDir val="col"/>
        <c:grouping val="clustered"/>
        <c:varyColors val="0"/>
        <c:ser>
          <c:idx val="0"/>
          <c:order val="0"/>
          <c:tx>
            <c:strRef>
              <c:f>DataResumen!$M$15</c:f>
              <c:strCache>
                <c:ptCount val="1"/>
                <c:pt idx="0">
                  <c:v>Promedios</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DataResumen!$L$16:$L$20</c:f>
              <c:strCache>
                <c:ptCount val="5"/>
                <c:pt idx="0">
                  <c:v>Operaciones</c:v>
                </c:pt>
                <c:pt idx="1">
                  <c:v>Agrícola</c:v>
                </c:pt>
                <c:pt idx="2">
                  <c:v>Administración y Finanzas</c:v>
                </c:pt>
                <c:pt idx="3">
                  <c:v>Gestión Humana y Sostenibilidad</c:v>
                </c:pt>
                <c:pt idx="4">
                  <c:v>Industrial y de Mantenimiento</c:v>
                </c:pt>
              </c:strCache>
            </c:strRef>
          </c:cat>
          <c:val>
            <c:numRef>
              <c:f>DataResumen!$M$16:$M$20</c:f>
              <c:numCache>
                <c:formatCode>0.000</c:formatCode>
                <c:ptCount val="5"/>
                <c:pt idx="0">
                  <c:v>4.6498293373293382</c:v>
                </c:pt>
                <c:pt idx="1">
                  <c:v>4.380929487179487</c:v>
                </c:pt>
                <c:pt idx="2">
                  <c:v>4.2953869047619051</c:v>
                </c:pt>
                <c:pt idx="3">
                  <c:v>4</c:v>
                </c:pt>
                <c:pt idx="4">
                  <c:v>3.8660714285714284</c:v>
                </c:pt>
              </c:numCache>
            </c:numRef>
          </c:val>
          <c:extLst>
            <c:ext xmlns:c16="http://schemas.microsoft.com/office/drawing/2014/chart" uri="{C3380CC4-5D6E-409C-BE32-E72D297353CC}">
              <c16:uniqueId val="{00000000-46C8-497C-A95A-8EF9AB3F1298}"/>
            </c:ext>
          </c:extLst>
        </c:ser>
        <c:dLbls>
          <c:showLegendKey val="0"/>
          <c:showVal val="0"/>
          <c:showCatName val="0"/>
          <c:showSerName val="0"/>
          <c:showPercent val="0"/>
          <c:showBubbleSize val="0"/>
        </c:dLbls>
        <c:gapWidth val="150"/>
        <c:axId val="152767536"/>
        <c:axId val="152768496"/>
      </c:barChart>
      <c:catAx>
        <c:axId val="152767536"/>
        <c:scaling>
          <c:orientation val="minMax"/>
        </c:scaling>
        <c:delete val="0"/>
        <c:axPos val="b"/>
        <c:numFmt formatCode="General" sourceLinked="1"/>
        <c:majorTickMark val="out"/>
        <c:minorTickMark val="none"/>
        <c:tickLblPos val="nextTo"/>
        <c:crossAx val="152768496"/>
        <c:crosses val="autoZero"/>
        <c:auto val="1"/>
        <c:lblAlgn val="ctr"/>
        <c:lblOffset val="100"/>
        <c:noMultiLvlLbl val="0"/>
      </c:catAx>
      <c:valAx>
        <c:axId val="152768496"/>
        <c:scaling>
          <c:orientation val="minMax"/>
        </c:scaling>
        <c:delete val="0"/>
        <c:axPos val="l"/>
        <c:numFmt formatCode="0.000" sourceLinked="1"/>
        <c:majorTickMark val="out"/>
        <c:minorTickMark val="none"/>
        <c:tickLblPos val="nextTo"/>
        <c:crossAx val="152767536"/>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c:sp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DataResumen!$B$36</c:f>
              <c:strCache>
                <c:ptCount val="1"/>
                <c:pt idx="0">
                  <c:v>2022</c:v>
                </c:pt>
              </c:strCache>
            </c:strRef>
          </c:tx>
          <c:invertIfNegative val="0"/>
          <c:dLbls>
            <c:spPr>
              <a:noFill/>
              <a:ln>
                <a:noFill/>
              </a:ln>
              <a:effectLst/>
            </c:spPr>
            <c:txPr>
              <a:bodyPr rot="-5400000" vertOverflow="overflow" horzOverflow="overflow"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DataResumen!$A$37:$A$45</c:f>
              <c:strCache>
                <c:ptCount val="9"/>
                <c:pt idx="0">
                  <c:v>Amabilidad y disponibilidad del personal de laboratorio ante algún requerimiento</c:v>
                </c:pt>
                <c:pt idx="1">
                  <c:v>Capacitación y acompañamiento en temas HACCP e ISO 9001:2025</c:v>
                </c:pt>
                <c:pt idx="2">
                  <c:v>Soporte técnico a los requerimientos de laboratorio de materia prima y/o industrial, ISO 90001:2025, HACCP</c:v>
                </c:pt>
                <c:pt idx="3">
                  <c:v>Comunicación del personal de laboratorio con usted para las coordinaciones necesarias</c:v>
                </c:pt>
                <c:pt idx="4">
                  <c:v>Imparcialidad del personal de laboratorio</c:v>
                </c:pt>
                <c:pt idx="5">
                  <c:v>Nivel de compromiso en la atención a los requerimientos solicitados</c:v>
                </c:pt>
                <c:pt idx="6">
                  <c:v>Conformidad respecto a inspecciones HACCP, control de plagas y auditorías</c:v>
                </c:pt>
                <c:pt idx="7">
                  <c:v>Creación de reportes emitidos por parte del laboratorio de Materia Prima y/o industrial</c:v>
                </c:pt>
                <c:pt idx="8">
                  <c:v>Proyecciones realizadas por parte del laboratorio Materia Prima</c:v>
                </c:pt>
              </c:strCache>
            </c:strRef>
          </c:cat>
          <c:val>
            <c:numRef>
              <c:f>DataResumen!$B$37:$B$45</c:f>
              <c:numCache>
                <c:formatCode>General</c:formatCode>
                <c:ptCount val="9"/>
                <c:pt idx="0" formatCode="_-* #,##0.000_-;\-* #,##0.000_-;_-* &quot;-&quot;??_-;_-@_-">
                  <c:v>4.140625</c:v>
                </c:pt>
                <c:pt idx="3" formatCode="_-* #,##0.000_-;\-* #,##0.000_-;_-* &quot;-&quot;??_-;_-@_-">
                  <c:v>3.959090909090909</c:v>
                </c:pt>
                <c:pt idx="4" formatCode="_-* #,##0.000_-;\-* #,##0.000_-;_-* &quot;-&quot;??_-;_-@_-">
                  <c:v>4.0330086580086579</c:v>
                </c:pt>
              </c:numCache>
            </c:numRef>
          </c:val>
          <c:extLst>
            <c:ext xmlns:c16="http://schemas.microsoft.com/office/drawing/2014/chart" uri="{C3380CC4-5D6E-409C-BE32-E72D297353CC}">
              <c16:uniqueId val="{00000000-385D-45CA-8412-038D47026381}"/>
            </c:ext>
          </c:extLst>
        </c:ser>
        <c:ser>
          <c:idx val="1"/>
          <c:order val="1"/>
          <c:tx>
            <c:strRef>
              <c:f>DataResumen!$C$36</c:f>
              <c:strCache>
                <c:ptCount val="1"/>
                <c:pt idx="0">
                  <c:v>2023</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DataResumen!$A$37:$A$45</c:f>
              <c:strCache>
                <c:ptCount val="9"/>
                <c:pt idx="0">
                  <c:v>Amabilidad y disponibilidad del personal de laboratorio ante algún requerimiento</c:v>
                </c:pt>
                <c:pt idx="1">
                  <c:v>Capacitación y acompañamiento en temas HACCP e ISO 9001:2025</c:v>
                </c:pt>
                <c:pt idx="2">
                  <c:v>Soporte técnico a los requerimientos de laboratorio de materia prima y/o industrial, ISO 90001:2025, HACCP</c:v>
                </c:pt>
                <c:pt idx="3">
                  <c:v>Comunicación del personal de laboratorio con usted para las coordinaciones necesarias</c:v>
                </c:pt>
                <c:pt idx="4">
                  <c:v>Imparcialidad del personal de laboratorio</c:v>
                </c:pt>
                <c:pt idx="5">
                  <c:v>Nivel de compromiso en la atención a los requerimientos solicitados</c:v>
                </c:pt>
                <c:pt idx="6">
                  <c:v>Conformidad respecto a inspecciones HACCP, control de plagas y auditorías</c:v>
                </c:pt>
                <c:pt idx="7">
                  <c:v>Creación de reportes emitidos por parte del laboratorio de Materia Prima y/o industrial</c:v>
                </c:pt>
                <c:pt idx="8">
                  <c:v>Proyecciones realizadas por parte del laboratorio Materia Prima</c:v>
                </c:pt>
              </c:strCache>
            </c:strRef>
          </c:cat>
          <c:val>
            <c:numRef>
              <c:f>DataResumen!$C$37:$C$45</c:f>
              <c:numCache>
                <c:formatCode>General</c:formatCode>
                <c:ptCount val="9"/>
                <c:pt idx="0" formatCode="0.000">
                  <c:v>4.2910256410256409</c:v>
                </c:pt>
                <c:pt idx="3" formatCode="0.000">
                  <c:v>4.0384068278805119</c:v>
                </c:pt>
                <c:pt idx="4" formatCode="0.000">
                  <c:v>4.125</c:v>
                </c:pt>
              </c:numCache>
            </c:numRef>
          </c:val>
          <c:extLst>
            <c:ext xmlns:c16="http://schemas.microsoft.com/office/drawing/2014/chart" uri="{C3380CC4-5D6E-409C-BE32-E72D297353CC}">
              <c16:uniqueId val="{00000001-385D-45CA-8412-038D47026381}"/>
            </c:ext>
          </c:extLst>
        </c:ser>
        <c:ser>
          <c:idx val="2"/>
          <c:order val="2"/>
          <c:tx>
            <c:strRef>
              <c:f>DataResumen!$D$36</c:f>
              <c:strCache>
                <c:ptCount val="1"/>
                <c:pt idx="0">
                  <c:v>2024-01</c:v>
                </c:pt>
              </c:strCache>
            </c:strRef>
          </c:tx>
          <c:spPr>
            <a:solidFill>
              <a:schemeClr val="accent6">
                <a:lumMod val="75000"/>
                <a:alpha val="93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DataResumen!$A$37:$A$45</c:f>
              <c:strCache>
                <c:ptCount val="9"/>
                <c:pt idx="0">
                  <c:v>Amabilidad y disponibilidad del personal de laboratorio ante algún requerimiento</c:v>
                </c:pt>
                <c:pt idx="1">
                  <c:v>Capacitación y acompañamiento en temas HACCP e ISO 9001:2025</c:v>
                </c:pt>
                <c:pt idx="2">
                  <c:v>Soporte técnico a los requerimientos de laboratorio de materia prima y/o industrial, ISO 90001:2025, HACCP</c:v>
                </c:pt>
                <c:pt idx="3">
                  <c:v>Comunicación del personal de laboratorio con usted para las coordinaciones necesarias</c:v>
                </c:pt>
                <c:pt idx="4">
                  <c:v>Imparcialidad del personal de laboratorio</c:v>
                </c:pt>
                <c:pt idx="5">
                  <c:v>Nivel de compromiso en la atención a los requerimientos solicitados</c:v>
                </c:pt>
                <c:pt idx="6">
                  <c:v>Conformidad respecto a inspecciones HACCP, control de plagas y auditorías</c:v>
                </c:pt>
                <c:pt idx="7">
                  <c:v>Creación de reportes emitidos por parte del laboratorio de Materia Prima y/o industrial</c:v>
                </c:pt>
                <c:pt idx="8">
                  <c:v>Proyecciones realizadas por parte del laboratorio Materia Prima</c:v>
                </c:pt>
              </c:strCache>
            </c:strRef>
          </c:cat>
          <c:val>
            <c:numRef>
              <c:f>DataResumen!$D$37:$D$45</c:f>
              <c:numCache>
                <c:formatCode>General</c:formatCode>
                <c:ptCount val="9"/>
                <c:pt idx="0">
                  <c:v>4.2220000000000004</c:v>
                </c:pt>
                <c:pt idx="3">
                  <c:v>3.9769999999999999</c:v>
                </c:pt>
                <c:pt idx="4" formatCode="0.000">
                  <c:v>4.1500000000000004</c:v>
                </c:pt>
                <c:pt idx="5">
                  <c:v>4.133</c:v>
                </c:pt>
                <c:pt idx="7">
                  <c:v>4.1609999999999996</c:v>
                </c:pt>
                <c:pt idx="8">
                  <c:v>3.8969999999999998</c:v>
                </c:pt>
              </c:numCache>
            </c:numRef>
          </c:val>
          <c:extLst>
            <c:ext xmlns:c16="http://schemas.microsoft.com/office/drawing/2014/chart" uri="{C3380CC4-5D6E-409C-BE32-E72D297353CC}">
              <c16:uniqueId val="{00000002-385D-45CA-8412-038D47026381}"/>
            </c:ext>
          </c:extLst>
        </c:ser>
        <c:ser>
          <c:idx val="3"/>
          <c:order val="3"/>
          <c:tx>
            <c:strRef>
              <c:f>DataResumen!$E$36</c:f>
              <c:strCache>
                <c:ptCount val="1"/>
                <c:pt idx="0">
                  <c:v>2024-02</c:v>
                </c:pt>
              </c:strCache>
            </c:strRef>
          </c:tx>
          <c:spPr>
            <a:solidFill>
              <a:schemeClr val="accent4">
                <a:lumMod val="75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DataResumen!$A$37:$A$45</c:f>
              <c:strCache>
                <c:ptCount val="9"/>
                <c:pt idx="0">
                  <c:v>Amabilidad y disponibilidad del personal de laboratorio ante algún requerimiento</c:v>
                </c:pt>
                <c:pt idx="1">
                  <c:v>Capacitación y acompañamiento en temas HACCP e ISO 9001:2025</c:v>
                </c:pt>
                <c:pt idx="2">
                  <c:v>Soporte técnico a los requerimientos de laboratorio de materia prima y/o industrial, ISO 90001:2025, HACCP</c:v>
                </c:pt>
                <c:pt idx="3">
                  <c:v>Comunicación del personal de laboratorio con usted para las coordinaciones necesarias</c:v>
                </c:pt>
                <c:pt idx="4">
                  <c:v>Imparcialidad del personal de laboratorio</c:v>
                </c:pt>
                <c:pt idx="5">
                  <c:v>Nivel de compromiso en la atención a los requerimientos solicitados</c:v>
                </c:pt>
                <c:pt idx="6">
                  <c:v>Conformidad respecto a inspecciones HACCP, control de plagas y auditorías</c:v>
                </c:pt>
                <c:pt idx="7">
                  <c:v>Creación de reportes emitidos por parte del laboratorio de Materia Prima y/o industrial</c:v>
                </c:pt>
                <c:pt idx="8">
                  <c:v>Proyecciones realizadas por parte del laboratorio Materia Prima</c:v>
                </c:pt>
              </c:strCache>
            </c:strRef>
          </c:cat>
          <c:val>
            <c:numRef>
              <c:f>DataResumen!$E$37:$E$45</c:f>
              <c:numCache>
                <c:formatCode>General</c:formatCode>
                <c:ptCount val="9"/>
                <c:pt idx="0">
                  <c:v>4.4379999999999997</c:v>
                </c:pt>
                <c:pt idx="1">
                  <c:v>4.4240000000000004</c:v>
                </c:pt>
                <c:pt idx="2">
                  <c:v>4.4000000000000004</c:v>
                </c:pt>
                <c:pt idx="3">
                  <c:v>4.391</c:v>
                </c:pt>
                <c:pt idx="4">
                  <c:v>4.391</c:v>
                </c:pt>
                <c:pt idx="5">
                  <c:v>4.3479999999999999</c:v>
                </c:pt>
                <c:pt idx="6">
                  <c:v>4.2190000000000003</c:v>
                </c:pt>
                <c:pt idx="7">
                  <c:v>4.1589999999999998</c:v>
                </c:pt>
                <c:pt idx="8">
                  <c:v>4.125</c:v>
                </c:pt>
              </c:numCache>
            </c:numRef>
          </c:val>
          <c:extLst>
            <c:ext xmlns:c16="http://schemas.microsoft.com/office/drawing/2014/chart" uri="{C3380CC4-5D6E-409C-BE32-E72D297353CC}">
              <c16:uniqueId val="{00000003-385D-45CA-8412-038D47026381}"/>
            </c:ext>
          </c:extLst>
        </c:ser>
        <c:dLbls>
          <c:showLegendKey val="0"/>
          <c:showVal val="0"/>
          <c:showCatName val="0"/>
          <c:showSerName val="0"/>
          <c:showPercent val="0"/>
          <c:showBubbleSize val="0"/>
        </c:dLbls>
        <c:gapWidth val="27"/>
        <c:overlap val="-17"/>
        <c:axId val="278431680"/>
        <c:axId val="278427840"/>
      </c:barChart>
      <c:catAx>
        <c:axId val="278431680"/>
        <c:scaling>
          <c:orientation val="minMax"/>
        </c:scaling>
        <c:delete val="0"/>
        <c:axPos val="b"/>
        <c:numFmt formatCode="General" sourceLinked="1"/>
        <c:majorTickMark val="out"/>
        <c:minorTickMark val="none"/>
        <c:tickLblPos val="nextTo"/>
        <c:txPr>
          <a:bodyPr rot="-5400000" vert="horz"/>
          <a:lstStyle/>
          <a:p>
            <a:pPr>
              <a:defRPr/>
            </a:pPr>
            <a:endParaRPr lang="es-PE"/>
          </a:p>
        </c:txPr>
        <c:crossAx val="278427840"/>
        <c:crosses val="autoZero"/>
        <c:auto val="1"/>
        <c:lblAlgn val="ctr"/>
        <c:lblOffset val="100"/>
        <c:noMultiLvlLbl val="0"/>
      </c:catAx>
      <c:valAx>
        <c:axId val="278427840"/>
        <c:scaling>
          <c:orientation val="minMax"/>
        </c:scaling>
        <c:delete val="0"/>
        <c:axPos val="l"/>
        <c:numFmt formatCode="_-* #,##0.000_-;\-* #,##0.000_-;_-* &quot;-&quot;??_-;_-@_-" sourceLinked="1"/>
        <c:majorTickMark val="out"/>
        <c:minorTickMark val="none"/>
        <c:tickLblPos val="nextTo"/>
        <c:crossAx val="278431680"/>
        <c:crosses val="autoZero"/>
        <c:crossBetween val="between"/>
      </c:valAx>
      <c:spPr>
        <a:pattFill prst="pct5">
          <a:fgClr>
            <a:srgbClr val="000000"/>
          </a:fgClr>
          <a:bgClr>
            <a:srgbClr val="FFFFFF"/>
          </a:bgClr>
        </a:pattFill>
      </c:spPr>
    </c:plotArea>
    <c:legend>
      <c:legendPos val="r"/>
      <c:overlay val="0"/>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sz="1400" dirty="0"/>
              <a:t>Satisfacción Histórica</a:t>
            </a:r>
          </a:p>
        </c:rich>
      </c:tx>
      <c:overlay val="0"/>
    </c:title>
    <c:autoTitleDeleted val="0"/>
    <c:plotArea>
      <c:layout/>
      <c:barChart>
        <c:barDir val="col"/>
        <c:grouping val="clustered"/>
        <c:varyColors val="0"/>
        <c:ser>
          <c:idx val="0"/>
          <c:order val="0"/>
          <c:tx>
            <c:v>Total</c:v>
          </c:tx>
          <c:spPr>
            <a:solidFill>
              <a:srgbClr val="9DD866"/>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HistoricoAreas!$B$1:$F$1</c:f>
              <c:strCache>
                <c:ptCount val="5"/>
                <c:pt idx="0">
                  <c:v>2021</c:v>
                </c:pt>
                <c:pt idx="1">
                  <c:v>2022</c:v>
                </c:pt>
                <c:pt idx="2">
                  <c:v>2023</c:v>
                </c:pt>
                <c:pt idx="3">
                  <c:v>2024-01</c:v>
                </c:pt>
                <c:pt idx="4">
                  <c:v>2024-02</c:v>
                </c:pt>
              </c:strCache>
              <c:extLst/>
            </c:strRef>
          </c:cat>
          <c:val>
            <c:numRef>
              <c:f>HistoricoAreas!$B$2:$F$2</c:f>
              <c:numCache>
                <c:formatCode>_-* #,##0.000_-;\-* #,##0.000_-;_-* "-"??_-;_-@_-</c:formatCode>
                <c:ptCount val="5"/>
                <c:pt idx="0">
                  <c:v>4.08</c:v>
                </c:pt>
                <c:pt idx="1">
                  <c:v>4.2089999999999996</c:v>
                </c:pt>
                <c:pt idx="2">
                  <c:v>4.1479269326947801</c:v>
                </c:pt>
                <c:pt idx="3">
                  <c:v>4.459961334961335</c:v>
                </c:pt>
                <c:pt idx="4" formatCode="General">
                  <c:v>4.4729999999999999</c:v>
                </c:pt>
              </c:numCache>
              <c:extLst/>
            </c:numRef>
          </c:val>
          <c:extLst>
            <c:ext xmlns:c16="http://schemas.microsoft.com/office/drawing/2014/chart" uri="{C3380CC4-5D6E-409C-BE32-E72D297353CC}">
              <c16:uniqueId val="{00000000-4659-41B8-B319-B4FA0C60853D}"/>
            </c:ext>
          </c:extLst>
        </c:ser>
        <c:dLbls>
          <c:showLegendKey val="0"/>
          <c:showVal val="0"/>
          <c:showCatName val="0"/>
          <c:showSerName val="0"/>
          <c:showPercent val="0"/>
          <c:showBubbleSize val="0"/>
        </c:dLbls>
        <c:gapWidth val="150"/>
        <c:axId val="119045072"/>
        <c:axId val="119044112"/>
      </c:barChart>
      <c:catAx>
        <c:axId val="119045072"/>
        <c:scaling>
          <c:orientation val="minMax"/>
        </c:scaling>
        <c:delete val="0"/>
        <c:axPos val="b"/>
        <c:numFmt formatCode="General" sourceLinked="1"/>
        <c:majorTickMark val="out"/>
        <c:minorTickMark val="none"/>
        <c:tickLblPos val="nextTo"/>
        <c:crossAx val="119044112"/>
        <c:crosses val="autoZero"/>
        <c:auto val="1"/>
        <c:lblAlgn val="ctr"/>
        <c:lblOffset val="100"/>
        <c:noMultiLvlLbl val="0"/>
      </c:catAx>
      <c:valAx>
        <c:axId val="119044112"/>
        <c:scaling>
          <c:orientation val="minMax"/>
        </c:scaling>
        <c:delete val="0"/>
        <c:axPos val="l"/>
        <c:numFmt formatCode="_-* #,##0.000_-;\-* #,##0.000_-;_-* &quot;-&quot;??_-;_-@_-" sourceLinked="1"/>
        <c:majorTickMark val="out"/>
        <c:minorTickMark val="none"/>
        <c:tickLblPos val="nextTo"/>
        <c:crossAx val="119045072"/>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75000"/>
        </a:schemeClr>
      </a:solidFill>
    </a:ln>
  </c:sp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cap="none" spc="0" normalizeH="0" baseline="0">
                <a:solidFill>
                  <a:schemeClr val="tx1"/>
                </a:solidFill>
              </a:rPr>
              <a:t>Satisfacción Histórica Sistemas y TI (Acumulado)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cked"/>
        <c:varyColors val="0"/>
        <c:ser>
          <c:idx val="0"/>
          <c:order val="0"/>
          <c:tx>
            <c:strRef>
              <c:f>Graficos!$C$72:$F$72</c:f>
              <c:strCache>
                <c:ptCount val="4"/>
                <c:pt idx="0">
                  <c:v>2021</c:v>
                </c:pt>
                <c:pt idx="1">
                  <c:v>2022</c:v>
                </c:pt>
                <c:pt idx="2">
                  <c:v>2023</c:v>
                </c:pt>
                <c:pt idx="3">
                  <c:v>2024</c:v>
                </c:pt>
              </c:strCache>
            </c:strRef>
          </c:tx>
          <c:spPr>
            <a:ln w="28575" cap="rnd">
              <a:solidFill>
                <a:schemeClr val="accent1"/>
              </a:solidFill>
              <a:round/>
            </a:ln>
            <a:effectLst/>
          </c:spPr>
          <c:marker>
            <c:symbol val="none"/>
          </c:marker>
          <c:dLbls>
            <c:dLbl>
              <c:idx val="0"/>
              <c:layout>
                <c:manualLayout>
                  <c:x val="-4.9765800315052781E-2"/>
                  <c:y val="7.26495787611529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3B3-4B87-A8BA-0DB896F4F5E2}"/>
                </c:ext>
              </c:extLst>
            </c:dLbl>
            <c:dLbl>
              <c:idx val="1"/>
              <c:layout>
                <c:manualLayout>
                  <c:x val="-6.9119167104239973E-2"/>
                  <c:y val="-7.264957876115310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3B3-4B87-A8BA-0DB896F4F5E2}"/>
                </c:ext>
              </c:extLst>
            </c:dLbl>
            <c:dLbl>
              <c:idx val="2"/>
              <c:layout>
                <c:manualLayout>
                  <c:x val="-4.4236266946713683E-2"/>
                  <c:y val="5.902778274343678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93B3-4B87-A8BA-0DB896F4F5E2}"/>
                </c:ext>
              </c:extLst>
            </c:dLbl>
            <c:dLbl>
              <c:idx val="3"/>
              <c:layout>
                <c:manualLayout>
                  <c:x val="-2.4882900157526595E-2"/>
                  <c:y val="7.719017743372513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93B3-4B87-A8BA-0DB896F4F5E2}"/>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Graficos!$C$72:$F$72</c:f>
              <c:numCache>
                <c:formatCode>General</c:formatCode>
                <c:ptCount val="4"/>
                <c:pt idx="0">
                  <c:v>2021</c:v>
                </c:pt>
                <c:pt idx="1">
                  <c:v>2022</c:v>
                </c:pt>
                <c:pt idx="2">
                  <c:v>2023</c:v>
                </c:pt>
                <c:pt idx="3">
                  <c:v>2024</c:v>
                </c:pt>
              </c:numCache>
            </c:numRef>
          </c:cat>
          <c:val>
            <c:numRef>
              <c:f>Graficos!$C$73:$F$73</c:f>
              <c:numCache>
                <c:formatCode>_-* #,##0.000_-;\-* #,##0.000_-;_-* "-"??_-;_-@_-</c:formatCode>
                <c:ptCount val="4"/>
                <c:pt idx="0">
                  <c:v>4.08</c:v>
                </c:pt>
                <c:pt idx="1">
                  <c:v>4.2089999999999996</c:v>
                </c:pt>
                <c:pt idx="2">
                  <c:v>4.1479269326947801</c:v>
                </c:pt>
                <c:pt idx="3">
                  <c:v>4.466480667480667</c:v>
                </c:pt>
              </c:numCache>
            </c:numRef>
          </c:val>
          <c:smooth val="0"/>
          <c:extLst>
            <c:ext xmlns:c16="http://schemas.microsoft.com/office/drawing/2014/chart" uri="{C3380CC4-5D6E-409C-BE32-E72D297353CC}">
              <c16:uniqueId val="{00000004-93B3-4B87-A8BA-0DB896F4F5E2}"/>
            </c:ext>
          </c:extLst>
        </c:ser>
        <c:dLbls>
          <c:showLegendKey val="0"/>
          <c:showVal val="0"/>
          <c:showCatName val="0"/>
          <c:showSerName val="0"/>
          <c:showPercent val="0"/>
          <c:showBubbleSize val="0"/>
        </c:dLbls>
        <c:smooth val="0"/>
        <c:axId val="196874864"/>
        <c:axId val="1461838543"/>
      </c:lineChart>
      <c:catAx>
        <c:axId val="196874864"/>
        <c:scaling>
          <c:orientation val="minMax"/>
        </c:scaling>
        <c:delete val="0"/>
        <c:axPos val="b"/>
        <c:numFmt formatCode="General" sourceLinked="1"/>
        <c:majorTickMark val="none"/>
        <c:minorTickMark val="none"/>
        <c:tickLblPos val="nextTo"/>
        <c:spPr>
          <a:noFill/>
          <a:ln w="9525" cap="flat" cmpd="sng" algn="ctr">
            <a:solidFill>
              <a:schemeClr val="tx1">
                <a:lumMod val="85000"/>
                <a:lumOff val="1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61838543"/>
        <c:crosses val="autoZero"/>
        <c:auto val="1"/>
        <c:lblAlgn val="ctr"/>
        <c:lblOffset val="100"/>
        <c:noMultiLvlLbl val="0"/>
      </c:catAx>
      <c:valAx>
        <c:axId val="1461838543"/>
        <c:scaling>
          <c:orientation val="minMax"/>
        </c:scaling>
        <c:delete val="0"/>
        <c:axPos val="l"/>
        <c:numFmt formatCode="_-* #,##0.000_-;\-* #,##0.000_-;_-* &quot;-&quot;??_-;_-@_-" sourceLinked="1"/>
        <c:majorTickMark val="none"/>
        <c:minorTickMark val="none"/>
        <c:tickLblPos val="nextTo"/>
        <c:spPr>
          <a:noFill/>
          <a:ln>
            <a:solidFill>
              <a:schemeClr val="bg2">
                <a:lumMod val="2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96874864"/>
        <c:crosses val="autoZero"/>
        <c:crossBetween val="between"/>
      </c:valAx>
      <c:spPr>
        <a:pattFill prst="pct5">
          <a:fgClr>
            <a:schemeClr val="tx1">
              <a:lumMod val="65000"/>
              <a:lumOff val="35000"/>
            </a:schemeClr>
          </a:fgClr>
          <a:bgClr>
            <a:schemeClr val="bg1"/>
          </a:bgClr>
        </a:patt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75000"/>
        </a:schemeClr>
      </a:solidFill>
    </a:ln>
    <a:effectLst/>
  </c:spPr>
  <c:txPr>
    <a:bodyPr/>
    <a:lstStyle/>
    <a:p>
      <a:pPr>
        <a:defRPr/>
      </a:pPr>
      <a:endParaRPr lang="es-PE"/>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Universo de 128 colaboradores</a:t>
            </a:r>
          </a:p>
        </c:rich>
      </c:tx>
      <c:overlay val="0"/>
    </c:title>
    <c:autoTitleDeleted val="0"/>
    <c:plotArea>
      <c:layout/>
      <c:pieChart>
        <c:varyColors val="1"/>
        <c:ser>
          <c:idx val="0"/>
          <c:order val="0"/>
          <c:dLbls>
            <c:dLbl>
              <c:idx val="0"/>
              <c:layout>
                <c:manualLayout>
                  <c:x val="-7.7684278688922234E-2"/>
                  <c:y val="-1.3606530563267593E-2"/>
                </c:manualLayout>
              </c:layout>
              <c:tx>
                <c:rich>
                  <a:bodyPr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fld id="{BEF2755A-137D-470B-BD88-1A5E58D0EE71}" type="CATEGORYNAME">
                      <a:rPr lang="en-US" sz="10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t>[NOMBRE DE CATEGORÍA]</a:t>
                    </a:fld>
                    <a:endParaRPr lang="es-PE"/>
                  </a:p>
                </c:rich>
              </c:tx>
              <c:spPr>
                <a:solidFill>
                  <a:sysClr val="window" lastClr="FFFFFF"/>
                </a:solidFill>
                <a:ln>
                  <a:noFill/>
                </a:ln>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0-6ADF-41A5-9213-F2EE82A20A52}"/>
                </c:ext>
              </c:extLst>
            </c:dLbl>
            <c:dLbl>
              <c:idx val="1"/>
              <c:layout>
                <c:manualLayout>
                  <c:x val="7.5005510458269753E-2"/>
                  <c:y val="-2.2677550938779267E-2"/>
                </c:manualLayout>
              </c:layout>
              <c:tx>
                <c:rich>
                  <a:bodyPr wrap="square" lIns="38100" tIns="19050" rIns="38100" bIns="19050" anchor="ctr">
                    <a:spAutoFit/>
                  </a:bodyPr>
                  <a:lstStyle/>
                  <a:p>
                    <a:pPr>
                      <a:defRPr/>
                    </a:pPr>
                    <a:fld id="{8DD4D88C-8C33-4168-822F-BDCF7403572F}" type="CATEGORYNAME">
                      <a:rPr lang="es-ES" sz="1000" b="0" i="0" u="none" strike="noStrike" kern="1200" baseline="0">
                        <a:solidFill>
                          <a:sysClr val="windowText" lastClr="000000"/>
                        </a:solidFill>
                      </a:rPr>
                      <a:pPr>
                        <a:defRPr/>
                      </a:pPr>
                      <a:t>[NOMBRE DE CATEGORÍA]</a:t>
                    </a:fld>
                    <a:endParaRPr lang="es-PE"/>
                  </a:p>
                </c:rich>
              </c:tx>
              <c:spPr>
                <a:solidFill>
                  <a:sysClr val="window" lastClr="FFFFFF"/>
                </a:solidFill>
                <a:ln>
                  <a:noFill/>
                </a:ln>
                <a:effectLst>
                  <a:softEdge rad="0"/>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1-6ADF-41A5-9213-F2EE82A20A52}"/>
                </c:ext>
              </c:extLst>
            </c:dLbl>
            <c:spPr>
              <a:solidFill>
                <a:sysClr val="window" lastClr="FFFFFF"/>
              </a:solidFill>
              <a:ln>
                <a:solidFill>
                  <a:sysClr val="windowText" lastClr="000000">
                    <a:lumMod val="65000"/>
                    <a:lumOff val="35000"/>
                  </a:sysClr>
                </a:solidFill>
              </a:ln>
              <a:effectLst/>
            </c:spPr>
            <c:dLblPos val="outEnd"/>
            <c:showLegendKey val="0"/>
            <c:showVal val="0"/>
            <c:showCatName val="1"/>
            <c:showSerName val="0"/>
            <c:showPercent val="1"/>
            <c:showBubbleSize val="0"/>
            <c:showLeaderLines val="1"/>
            <c:extLst>
              <c:ext xmlns:c15="http://schemas.microsoft.com/office/drawing/2012/chart" uri="{CE6537A1-D6FC-4f65-9D91-7224C49458BB}">
                <c15:spPr xmlns:c15="http://schemas.microsoft.com/office/drawing/2012/chart">
                  <a:prstGeom prst="wedgeRectCallout">
                    <a:avLst/>
                  </a:prstGeom>
                </c15:spPr>
              </c:ext>
            </c:extLst>
          </c:dLbls>
          <c:cat>
            <c:strRef>
              <c:f>DataResumen!$A$3:$A$4</c:f>
              <c:strCache>
                <c:ptCount val="2"/>
                <c:pt idx="0">
                  <c:v>Completaron 125 personas (97.66%)</c:v>
                </c:pt>
                <c:pt idx="1">
                  <c:v>No completaron 3 personas (2.34%)</c:v>
                </c:pt>
              </c:strCache>
            </c:strRef>
          </c:cat>
          <c:val>
            <c:numRef>
              <c:f>DataResumen!$B$3:$B$4</c:f>
              <c:numCache>
                <c:formatCode>General</c:formatCode>
                <c:ptCount val="2"/>
                <c:pt idx="0">
                  <c:v>125</c:v>
                </c:pt>
                <c:pt idx="1">
                  <c:v>3</c:v>
                </c:pt>
              </c:numCache>
            </c:numRef>
          </c:val>
          <c:extLst>
            <c:ext xmlns:c16="http://schemas.microsoft.com/office/drawing/2014/chart" uri="{C3380CC4-5D6E-409C-BE32-E72D297353CC}">
              <c16:uniqueId val="{00000002-6ADF-41A5-9213-F2EE82A20A52}"/>
            </c:ext>
          </c:extLst>
        </c:ser>
        <c:dLbls>
          <c:showLegendKey val="0"/>
          <c:showVal val="0"/>
          <c:showCatName val="0"/>
          <c:showSerName val="0"/>
          <c:showPercent val="0"/>
          <c:showBubbleSize val="0"/>
          <c:showLeaderLines val="1"/>
        </c:dLbls>
        <c:firstSliceAng val="97"/>
      </c:pieChart>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75000"/>
        </a:schemeClr>
      </a:solidFill>
    </a:ln>
  </c:sp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sz="1400" dirty="0"/>
              <a:t>Satisfacción Por Servicios sin autoevaluación</a:t>
            </a:r>
          </a:p>
        </c:rich>
      </c:tx>
      <c:overlay val="0"/>
    </c:title>
    <c:autoTitleDeleted val="0"/>
    <c:plotArea>
      <c:layout>
        <c:manualLayout>
          <c:layoutTarget val="inner"/>
          <c:xMode val="edge"/>
          <c:yMode val="edge"/>
          <c:x val="8.1019056577301435E-2"/>
          <c:y val="0.15903497527925289"/>
          <c:w val="0.8923862974179968"/>
          <c:h val="0.59695696758835382"/>
        </c:manualLayout>
      </c:layout>
      <c:barChart>
        <c:barDir val="col"/>
        <c:grouping val="clustered"/>
        <c:varyColors val="0"/>
        <c:ser>
          <c:idx val="0"/>
          <c:order val="0"/>
          <c:tx>
            <c:strRef>
              <c:f>DataResumen!$B$15</c:f>
              <c:strCache>
                <c:ptCount val="1"/>
                <c:pt idx="0">
                  <c:v>Promedio</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DataResumen!$A$16:$A$20</c:f>
              <c:strCache>
                <c:ptCount val="5"/>
                <c:pt idx="0">
                  <c:v>Soporte informático y de sistemas</c:v>
                </c:pt>
                <c:pt idx="1">
                  <c:v>Desarrollo de Software</c:v>
                </c:pt>
                <c:pt idx="2">
                  <c:v>Administración de Recursos Informáticos</c:v>
                </c:pt>
                <c:pt idx="3">
                  <c:v>Administración de Comunicaciones</c:v>
                </c:pt>
                <c:pt idx="4">
                  <c:v>Infraestructura</c:v>
                </c:pt>
              </c:strCache>
            </c:strRef>
          </c:cat>
          <c:val>
            <c:numRef>
              <c:f>DataResumen!$B$16:$B$20</c:f>
              <c:numCache>
                <c:formatCode>General</c:formatCode>
                <c:ptCount val="5"/>
                <c:pt idx="0">
                  <c:v>4.5629999999999997</c:v>
                </c:pt>
                <c:pt idx="1">
                  <c:v>4.532</c:v>
                </c:pt>
                <c:pt idx="2">
                  <c:v>4.5119999999999996</c:v>
                </c:pt>
                <c:pt idx="3">
                  <c:v>4.4710000000000001</c:v>
                </c:pt>
                <c:pt idx="4">
                  <c:v>4.2880000000000003</c:v>
                </c:pt>
              </c:numCache>
            </c:numRef>
          </c:val>
          <c:extLst>
            <c:ext xmlns:c16="http://schemas.microsoft.com/office/drawing/2014/chart" uri="{C3380CC4-5D6E-409C-BE32-E72D297353CC}">
              <c16:uniqueId val="{00000000-88D5-491E-A01B-2D07C2622AFA}"/>
            </c:ext>
          </c:extLst>
        </c:ser>
        <c:dLbls>
          <c:showLegendKey val="0"/>
          <c:showVal val="0"/>
          <c:showCatName val="0"/>
          <c:showSerName val="0"/>
          <c:showPercent val="0"/>
          <c:showBubbleSize val="0"/>
        </c:dLbls>
        <c:gapWidth val="150"/>
        <c:axId val="234425152"/>
        <c:axId val="221041488"/>
      </c:barChart>
      <c:catAx>
        <c:axId val="234425152"/>
        <c:scaling>
          <c:orientation val="minMax"/>
        </c:scaling>
        <c:delete val="0"/>
        <c:axPos val="b"/>
        <c:numFmt formatCode="General" sourceLinked="1"/>
        <c:majorTickMark val="out"/>
        <c:minorTickMark val="none"/>
        <c:tickLblPos val="nextTo"/>
        <c:crossAx val="221041488"/>
        <c:crosses val="autoZero"/>
        <c:auto val="1"/>
        <c:lblAlgn val="ctr"/>
        <c:lblOffset val="100"/>
        <c:noMultiLvlLbl val="0"/>
      </c:catAx>
      <c:valAx>
        <c:axId val="221041488"/>
        <c:scaling>
          <c:orientation val="minMax"/>
        </c:scaling>
        <c:delete val="0"/>
        <c:axPos val="l"/>
        <c:numFmt formatCode="General" sourceLinked="1"/>
        <c:majorTickMark val="out"/>
        <c:minorTickMark val="none"/>
        <c:tickLblPos val="nextTo"/>
        <c:crossAx val="234425152"/>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75000"/>
        </a:schemeClr>
      </a:solidFill>
    </a:ln>
  </c:sp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sz="1400" dirty="0"/>
              <a:t>Satisfacción Por Gerencia sin autoevaluación</a:t>
            </a:r>
          </a:p>
        </c:rich>
      </c:tx>
      <c:overlay val="0"/>
    </c:title>
    <c:autoTitleDeleted val="0"/>
    <c:plotArea>
      <c:layout/>
      <c:barChart>
        <c:barDir val="col"/>
        <c:grouping val="clustered"/>
        <c:varyColors val="0"/>
        <c:ser>
          <c:idx val="0"/>
          <c:order val="0"/>
          <c:tx>
            <c:strRef>
              <c:f>DataResumen!$M$15</c:f>
              <c:strCache>
                <c:ptCount val="1"/>
                <c:pt idx="0">
                  <c:v>Promedios</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DataResumen!$L$16:$L$20</c:f>
              <c:strCache>
                <c:ptCount val="5"/>
                <c:pt idx="0">
                  <c:v>Administración y Finanzas</c:v>
                </c:pt>
                <c:pt idx="1">
                  <c:v>Operaciones</c:v>
                </c:pt>
                <c:pt idx="2">
                  <c:v>Gestión Humana y Sostenibilidad</c:v>
                </c:pt>
                <c:pt idx="3">
                  <c:v>Agrícola</c:v>
                </c:pt>
                <c:pt idx="4">
                  <c:v>Industrial y de Mantenimiento</c:v>
                </c:pt>
              </c:strCache>
            </c:strRef>
          </c:cat>
          <c:val>
            <c:numRef>
              <c:f>DataResumen!$M$16:$M$20</c:f>
              <c:numCache>
                <c:formatCode>General</c:formatCode>
                <c:ptCount val="5"/>
                <c:pt idx="0">
                  <c:v>4.7030000000000003</c:v>
                </c:pt>
                <c:pt idx="1">
                  <c:v>4.5720000000000001</c:v>
                </c:pt>
                <c:pt idx="2">
                  <c:v>4.4720000000000004</c:v>
                </c:pt>
                <c:pt idx="3" formatCode="0.000">
                  <c:v>4.3099999999999996</c:v>
                </c:pt>
                <c:pt idx="4">
                  <c:v>4.1879999999999997</c:v>
                </c:pt>
              </c:numCache>
            </c:numRef>
          </c:val>
          <c:extLst>
            <c:ext xmlns:c16="http://schemas.microsoft.com/office/drawing/2014/chart" uri="{C3380CC4-5D6E-409C-BE32-E72D297353CC}">
              <c16:uniqueId val="{00000000-D00E-48A6-8DCA-9E866B09F3E4}"/>
            </c:ext>
          </c:extLst>
        </c:ser>
        <c:dLbls>
          <c:showLegendKey val="0"/>
          <c:showVal val="0"/>
          <c:showCatName val="0"/>
          <c:showSerName val="0"/>
          <c:showPercent val="0"/>
          <c:showBubbleSize val="0"/>
        </c:dLbls>
        <c:gapWidth val="150"/>
        <c:axId val="221038128"/>
        <c:axId val="221039088"/>
      </c:barChart>
      <c:catAx>
        <c:axId val="221038128"/>
        <c:scaling>
          <c:orientation val="minMax"/>
        </c:scaling>
        <c:delete val="0"/>
        <c:axPos val="b"/>
        <c:numFmt formatCode="General" sourceLinked="1"/>
        <c:majorTickMark val="out"/>
        <c:minorTickMark val="none"/>
        <c:tickLblPos val="nextTo"/>
        <c:crossAx val="221039088"/>
        <c:crosses val="autoZero"/>
        <c:auto val="1"/>
        <c:lblAlgn val="ctr"/>
        <c:lblOffset val="100"/>
        <c:noMultiLvlLbl val="0"/>
      </c:catAx>
      <c:valAx>
        <c:axId val="221039088"/>
        <c:scaling>
          <c:orientation val="minMax"/>
        </c:scaling>
        <c:delete val="0"/>
        <c:axPos val="l"/>
        <c:numFmt formatCode="General" sourceLinked="1"/>
        <c:majorTickMark val="out"/>
        <c:minorTickMark val="none"/>
        <c:tickLblPos val="nextTo"/>
        <c:crossAx val="221038128"/>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75000"/>
        </a:schemeClr>
      </a:solidFill>
    </a:ln>
  </c:sp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DataResumen!$B$36</c:f>
              <c:strCache>
                <c:ptCount val="1"/>
                <c:pt idx="0">
                  <c:v>2022</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Soporte informático y de sistemas</c:v>
                </c:pt>
                <c:pt idx="1">
                  <c:v>Desarrollo de Software</c:v>
                </c:pt>
                <c:pt idx="2">
                  <c:v>Administración de Recursos Informáticos</c:v>
                </c:pt>
                <c:pt idx="3">
                  <c:v>Administración de Comunicaciones</c:v>
                </c:pt>
                <c:pt idx="4">
                  <c:v>Infraestructura</c:v>
                </c:pt>
              </c:strCache>
            </c:strRef>
          </c:cat>
          <c:val>
            <c:numRef>
              <c:f>DataResumen!$B$37:$B$41</c:f>
              <c:numCache>
                <c:formatCode>_-* #,##0.000_-;\-* #,##0.000_-;_-* "-"??_-;_-@_-</c:formatCode>
                <c:ptCount val="5"/>
                <c:pt idx="0">
                  <c:v>3.7218693284936482</c:v>
                </c:pt>
                <c:pt idx="1">
                  <c:v>4.2670668953687825</c:v>
                </c:pt>
                <c:pt idx="2">
                  <c:v>3.9935141509433962</c:v>
                </c:pt>
                <c:pt idx="3">
                  <c:v>3.9239926739926738</c:v>
                </c:pt>
                <c:pt idx="4">
                  <c:v>3.7519181585677748</c:v>
                </c:pt>
              </c:numCache>
            </c:numRef>
          </c:val>
          <c:extLst>
            <c:ext xmlns:c16="http://schemas.microsoft.com/office/drawing/2014/chart" uri="{C3380CC4-5D6E-409C-BE32-E72D297353CC}">
              <c16:uniqueId val="{00000000-7CEB-4D99-BDA1-67592759D5E8}"/>
            </c:ext>
          </c:extLst>
        </c:ser>
        <c:ser>
          <c:idx val="1"/>
          <c:order val="1"/>
          <c:tx>
            <c:strRef>
              <c:f>DataResumen!$C$36</c:f>
              <c:strCache>
                <c:ptCount val="1"/>
                <c:pt idx="0">
                  <c:v>2023</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Soporte informático y de sistemas</c:v>
                </c:pt>
                <c:pt idx="1">
                  <c:v>Desarrollo de Software</c:v>
                </c:pt>
                <c:pt idx="2">
                  <c:v>Administración de Recursos Informáticos</c:v>
                </c:pt>
                <c:pt idx="3">
                  <c:v>Administración de Comunicaciones</c:v>
                </c:pt>
                <c:pt idx="4">
                  <c:v>Infraestructura</c:v>
                </c:pt>
              </c:strCache>
            </c:strRef>
          </c:cat>
          <c:val>
            <c:numRef>
              <c:f>DataResumen!$C$37:$C$41</c:f>
              <c:numCache>
                <c:formatCode>0.000</c:formatCode>
                <c:ptCount val="5"/>
                <c:pt idx="0">
                  <c:v>4.246031746031746</c:v>
                </c:pt>
                <c:pt idx="1">
                  <c:v>4.1010101010101003</c:v>
                </c:pt>
                <c:pt idx="2">
                  <c:v>4.2103174603174605</c:v>
                </c:pt>
                <c:pt idx="3">
                  <c:v>4.1768632753084329</c:v>
                </c:pt>
                <c:pt idx="4">
                  <c:v>4.0061094819159333</c:v>
                </c:pt>
              </c:numCache>
            </c:numRef>
          </c:val>
          <c:extLst>
            <c:ext xmlns:c16="http://schemas.microsoft.com/office/drawing/2014/chart" uri="{C3380CC4-5D6E-409C-BE32-E72D297353CC}">
              <c16:uniqueId val="{00000001-7CEB-4D99-BDA1-67592759D5E8}"/>
            </c:ext>
          </c:extLst>
        </c:ser>
        <c:ser>
          <c:idx val="2"/>
          <c:order val="2"/>
          <c:tx>
            <c:strRef>
              <c:f>DataResumen!$D$36</c:f>
              <c:strCache>
                <c:ptCount val="1"/>
                <c:pt idx="0">
                  <c:v>2024-01</c:v>
                </c:pt>
              </c:strCache>
            </c:strRef>
          </c:tx>
          <c:spPr>
            <a:solidFill>
              <a:schemeClr val="accent6">
                <a:lumMod val="75000"/>
                <a:alpha val="93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Soporte informático y de sistemas</c:v>
                </c:pt>
                <c:pt idx="1">
                  <c:v>Desarrollo de Software</c:v>
                </c:pt>
                <c:pt idx="2">
                  <c:v>Administración de Recursos Informáticos</c:v>
                </c:pt>
                <c:pt idx="3">
                  <c:v>Administración de Comunicaciones</c:v>
                </c:pt>
                <c:pt idx="4">
                  <c:v>Infraestructura</c:v>
                </c:pt>
              </c:strCache>
            </c:strRef>
          </c:cat>
          <c:val>
            <c:numRef>
              <c:f>DataResumen!$D$37:$D$41</c:f>
              <c:numCache>
                <c:formatCode>General</c:formatCode>
                <c:ptCount val="5"/>
                <c:pt idx="0">
                  <c:v>4.5369999999999999</c:v>
                </c:pt>
                <c:pt idx="1">
                  <c:v>4.4809999999999999</c:v>
                </c:pt>
                <c:pt idx="2">
                  <c:v>4.4820000000000002</c:v>
                </c:pt>
                <c:pt idx="3">
                  <c:v>4.4720000000000004</c:v>
                </c:pt>
                <c:pt idx="4">
                  <c:v>4.327</c:v>
                </c:pt>
              </c:numCache>
            </c:numRef>
          </c:val>
          <c:extLst>
            <c:ext xmlns:c16="http://schemas.microsoft.com/office/drawing/2014/chart" uri="{C3380CC4-5D6E-409C-BE32-E72D297353CC}">
              <c16:uniqueId val="{00000002-7CEB-4D99-BDA1-67592759D5E8}"/>
            </c:ext>
          </c:extLst>
        </c:ser>
        <c:ser>
          <c:idx val="3"/>
          <c:order val="3"/>
          <c:tx>
            <c:strRef>
              <c:f>DataResumen!$E$36</c:f>
              <c:strCache>
                <c:ptCount val="1"/>
                <c:pt idx="0">
                  <c:v>2024-02</c:v>
                </c:pt>
              </c:strCache>
            </c:strRef>
          </c:tx>
          <c:spPr>
            <a:solidFill>
              <a:schemeClr val="accent4">
                <a:lumMod val="75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Soporte informático y de sistemas</c:v>
                </c:pt>
                <c:pt idx="1">
                  <c:v>Desarrollo de Software</c:v>
                </c:pt>
                <c:pt idx="2">
                  <c:v>Administración de Recursos Informáticos</c:v>
                </c:pt>
                <c:pt idx="3">
                  <c:v>Administración de Comunicaciones</c:v>
                </c:pt>
                <c:pt idx="4">
                  <c:v>Infraestructura</c:v>
                </c:pt>
              </c:strCache>
            </c:strRef>
          </c:cat>
          <c:val>
            <c:numRef>
              <c:f>DataResumen!$E$37:$E$41</c:f>
              <c:numCache>
                <c:formatCode>General</c:formatCode>
                <c:ptCount val="5"/>
                <c:pt idx="0">
                  <c:v>4.5629999999999997</c:v>
                </c:pt>
                <c:pt idx="1">
                  <c:v>4.532</c:v>
                </c:pt>
                <c:pt idx="2">
                  <c:v>4.5119999999999996</c:v>
                </c:pt>
                <c:pt idx="3">
                  <c:v>4.4710000000000001</c:v>
                </c:pt>
                <c:pt idx="4">
                  <c:v>4.2880000000000003</c:v>
                </c:pt>
              </c:numCache>
            </c:numRef>
          </c:val>
          <c:extLst>
            <c:ext xmlns:c16="http://schemas.microsoft.com/office/drawing/2014/chart" uri="{C3380CC4-5D6E-409C-BE32-E72D297353CC}">
              <c16:uniqueId val="{00000003-7CEB-4D99-BDA1-67592759D5E8}"/>
            </c:ext>
          </c:extLst>
        </c:ser>
        <c:dLbls>
          <c:showLegendKey val="0"/>
          <c:showVal val="0"/>
          <c:showCatName val="0"/>
          <c:showSerName val="0"/>
          <c:showPercent val="0"/>
          <c:showBubbleSize val="0"/>
        </c:dLbls>
        <c:gapWidth val="127"/>
        <c:overlap val="-47"/>
        <c:axId val="278431680"/>
        <c:axId val="278427840"/>
      </c:barChart>
      <c:catAx>
        <c:axId val="278431680"/>
        <c:scaling>
          <c:orientation val="minMax"/>
        </c:scaling>
        <c:delete val="0"/>
        <c:axPos val="b"/>
        <c:numFmt formatCode="General" sourceLinked="1"/>
        <c:majorTickMark val="out"/>
        <c:minorTickMark val="none"/>
        <c:tickLblPos val="nextTo"/>
        <c:txPr>
          <a:bodyPr rot="0" vert="horz"/>
          <a:lstStyle/>
          <a:p>
            <a:pPr>
              <a:defRPr/>
            </a:pPr>
            <a:endParaRPr lang="es-PE"/>
          </a:p>
        </c:txPr>
        <c:crossAx val="278427840"/>
        <c:crosses val="autoZero"/>
        <c:auto val="1"/>
        <c:lblAlgn val="ctr"/>
        <c:lblOffset val="100"/>
        <c:noMultiLvlLbl val="0"/>
      </c:catAx>
      <c:valAx>
        <c:axId val="278427840"/>
        <c:scaling>
          <c:orientation val="minMax"/>
        </c:scaling>
        <c:delete val="0"/>
        <c:axPos val="l"/>
        <c:numFmt formatCode="_-* #,##0.000_-;\-* #,##0.000_-;_-* &quot;-&quot;??_-;_-@_-" sourceLinked="1"/>
        <c:majorTickMark val="out"/>
        <c:minorTickMark val="none"/>
        <c:tickLblPos val="nextTo"/>
        <c:crossAx val="278431680"/>
        <c:crosses val="autoZero"/>
        <c:crossBetween val="between"/>
      </c:valAx>
      <c:spPr>
        <a:pattFill prst="pct5">
          <a:fgClr>
            <a:srgbClr val="000000"/>
          </a:fgClr>
          <a:bgClr>
            <a:srgbClr val="FFFFFF"/>
          </a:bgClr>
        </a:pattFill>
      </c:spPr>
    </c:plotArea>
    <c:legend>
      <c:legendPos val="r"/>
      <c:overlay val="0"/>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75000"/>
        </a:schemeClr>
      </a:solidFill>
    </a:ln>
  </c:sp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Universo de 70 colaboradores</a:t>
            </a:r>
          </a:p>
        </c:rich>
      </c:tx>
      <c:overlay val="0"/>
    </c:title>
    <c:autoTitleDeleted val="0"/>
    <c:plotArea>
      <c:layout/>
      <c:pieChart>
        <c:varyColors val="1"/>
        <c:ser>
          <c:idx val="0"/>
          <c:order val="0"/>
          <c:dLbls>
            <c:dLbl>
              <c:idx val="0"/>
              <c:layout>
                <c:manualLayout>
                  <c:x val="-7.7684278688922234E-2"/>
                  <c:y val="-1.3606530563267593E-2"/>
                </c:manualLayout>
              </c:layout>
              <c:tx>
                <c:rich>
                  <a:bodyPr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fld id="{BEF2755A-137D-470B-BD88-1A5E58D0EE71}" type="CATEGORYNAME">
                      <a:rPr lang="en-US" sz="10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t>[NOMBRE DE CATEGORÍA]</a:t>
                    </a:fld>
                    <a:endParaRPr lang="es-PE"/>
                  </a:p>
                </c:rich>
              </c:tx>
              <c:spPr>
                <a:solidFill>
                  <a:sysClr val="window" lastClr="FFFFFF"/>
                </a:solidFill>
                <a:ln>
                  <a:noFill/>
                </a:ln>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0-1F26-41B8-B85A-973D48901F5E}"/>
                </c:ext>
              </c:extLst>
            </c:dLbl>
            <c:dLbl>
              <c:idx val="1"/>
              <c:layout>
                <c:manualLayout>
                  <c:x val="7.5005510458269753E-2"/>
                  <c:y val="-2.2677550938779267E-2"/>
                </c:manualLayout>
              </c:layout>
              <c:tx>
                <c:rich>
                  <a:bodyPr wrap="square" lIns="38100" tIns="19050" rIns="38100" bIns="19050" anchor="ctr">
                    <a:spAutoFit/>
                  </a:bodyPr>
                  <a:lstStyle/>
                  <a:p>
                    <a:pPr>
                      <a:defRPr/>
                    </a:pPr>
                    <a:fld id="{8DD4D88C-8C33-4168-822F-BDCF7403572F}" type="CATEGORYNAME">
                      <a:rPr lang="es-ES" sz="1000" b="0" i="0" u="none" strike="noStrike" kern="1200" baseline="0">
                        <a:solidFill>
                          <a:sysClr val="windowText" lastClr="000000"/>
                        </a:solidFill>
                      </a:rPr>
                      <a:pPr>
                        <a:defRPr/>
                      </a:pPr>
                      <a:t>[NOMBRE DE CATEGORÍA]</a:t>
                    </a:fld>
                    <a:endParaRPr lang="es-PE"/>
                  </a:p>
                </c:rich>
              </c:tx>
              <c:spPr>
                <a:solidFill>
                  <a:sysClr val="window" lastClr="FFFFFF"/>
                </a:solidFill>
                <a:ln>
                  <a:noFill/>
                </a:ln>
                <a:effectLst>
                  <a:softEdge rad="0"/>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1-1F26-41B8-B85A-973D48901F5E}"/>
                </c:ext>
              </c:extLst>
            </c:dLbl>
            <c:spPr>
              <a:solidFill>
                <a:sysClr val="window" lastClr="FFFFFF"/>
              </a:solidFill>
              <a:ln>
                <a:solidFill>
                  <a:sysClr val="windowText" lastClr="000000">
                    <a:lumMod val="65000"/>
                    <a:lumOff val="35000"/>
                  </a:sysClr>
                </a:solidFill>
              </a:ln>
              <a:effectLst/>
            </c:spPr>
            <c:dLblPos val="outEnd"/>
            <c:showLegendKey val="0"/>
            <c:showVal val="0"/>
            <c:showCatName val="1"/>
            <c:showSerName val="0"/>
            <c:showPercent val="1"/>
            <c:showBubbleSize val="0"/>
            <c:showLeaderLines val="1"/>
            <c:extLst>
              <c:ext xmlns:c15="http://schemas.microsoft.com/office/drawing/2012/chart" uri="{CE6537A1-D6FC-4f65-9D91-7224C49458BB}">
                <c15:spPr xmlns:c15="http://schemas.microsoft.com/office/drawing/2012/chart">
                  <a:prstGeom prst="wedgeRectCallout">
                    <a:avLst/>
                  </a:prstGeom>
                </c15:spPr>
              </c:ext>
            </c:extLst>
          </c:dLbls>
          <c:cat>
            <c:strRef>
              <c:f>DataResumen!$A$3:$A$4</c:f>
              <c:strCache>
                <c:ptCount val="2"/>
                <c:pt idx="0">
                  <c:v>Completaron 65 personas (92.86%)</c:v>
                </c:pt>
                <c:pt idx="1">
                  <c:v>No completaron 5 personas (7.14%)</c:v>
                </c:pt>
              </c:strCache>
            </c:strRef>
          </c:cat>
          <c:val>
            <c:numRef>
              <c:f>DataResumen!$B$3:$B$4</c:f>
              <c:numCache>
                <c:formatCode>General</c:formatCode>
                <c:ptCount val="2"/>
                <c:pt idx="0">
                  <c:v>65</c:v>
                </c:pt>
                <c:pt idx="1">
                  <c:v>5</c:v>
                </c:pt>
              </c:numCache>
            </c:numRef>
          </c:val>
          <c:extLst>
            <c:ext xmlns:c16="http://schemas.microsoft.com/office/drawing/2014/chart" uri="{C3380CC4-5D6E-409C-BE32-E72D297353CC}">
              <c16:uniqueId val="{00000002-1F26-41B8-B85A-973D48901F5E}"/>
            </c:ext>
          </c:extLst>
        </c:ser>
        <c:dLbls>
          <c:showLegendKey val="0"/>
          <c:showVal val="0"/>
          <c:showCatName val="0"/>
          <c:showSerName val="0"/>
          <c:showPercent val="0"/>
          <c:showBubbleSize val="0"/>
          <c:showLeaderLines val="1"/>
        </c:dLbls>
        <c:firstSliceAng val="97"/>
      </c:pieChart>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Histórica</a:t>
            </a:r>
          </a:p>
        </c:rich>
      </c:tx>
      <c:overlay val="0"/>
    </c:title>
    <c:autoTitleDeleted val="0"/>
    <c:plotArea>
      <c:layout/>
      <c:barChart>
        <c:barDir val="col"/>
        <c:grouping val="clustered"/>
        <c:varyColors val="0"/>
        <c:ser>
          <c:idx val="0"/>
          <c:order val="0"/>
          <c:tx>
            <c:v>Total</c:v>
          </c:tx>
          <c:spPr>
            <a:solidFill>
              <a:srgbClr val="9DD866"/>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HistoricoAreas!$B$1:$F$1</c:f>
              <c:strCache>
                <c:ptCount val="5"/>
                <c:pt idx="0">
                  <c:v>2021</c:v>
                </c:pt>
                <c:pt idx="1">
                  <c:v>2022</c:v>
                </c:pt>
                <c:pt idx="2">
                  <c:v>2023</c:v>
                </c:pt>
                <c:pt idx="3">
                  <c:v>2024-01</c:v>
                </c:pt>
                <c:pt idx="4">
                  <c:v>2024-02</c:v>
                </c:pt>
              </c:strCache>
            </c:strRef>
          </c:cat>
          <c:val>
            <c:numRef>
              <c:f>HistoricoAreas!$B$6:$F$6</c:f>
              <c:numCache>
                <c:formatCode>_-* #,##0.000_-;\-* #,##0.000_-;_-* "-"??_-;_-@_-</c:formatCode>
                <c:ptCount val="5"/>
                <c:pt idx="0">
                  <c:v>3.79</c:v>
                </c:pt>
                <c:pt idx="1">
                  <c:v>3.992</c:v>
                </c:pt>
                <c:pt idx="2">
                  <c:v>3.7909999999999999</c:v>
                </c:pt>
                <c:pt idx="3">
                  <c:v>4.0410000000000004</c:v>
                </c:pt>
                <c:pt idx="4" formatCode="General">
                  <c:v>4.399</c:v>
                </c:pt>
              </c:numCache>
            </c:numRef>
          </c:val>
          <c:extLst>
            <c:ext xmlns:c16="http://schemas.microsoft.com/office/drawing/2014/chart" uri="{C3380CC4-5D6E-409C-BE32-E72D297353CC}">
              <c16:uniqueId val="{00000000-3351-4CF1-8E8A-9D0DD674F6E1}"/>
            </c:ext>
          </c:extLst>
        </c:ser>
        <c:dLbls>
          <c:showLegendKey val="0"/>
          <c:showVal val="0"/>
          <c:showCatName val="0"/>
          <c:showSerName val="0"/>
          <c:showPercent val="0"/>
          <c:showBubbleSize val="0"/>
        </c:dLbls>
        <c:gapWidth val="150"/>
        <c:axId val="1498825599"/>
        <c:axId val="1498815519"/>
      </c:barChart>
      <c:catAx>
        <c:axId val="1498825599"/>
        <c:scaling>
          <c:orientation val="minMax"/>
        </c:scaling>
        <c:delete val="0"/>
        <c:axPos val="b"/>
        <c:numFmt formatCode="General" sourceLinked="1"/>
        <c:majorTickMark val="out"/>
        <c:minorTickMark val="none"/>
        <c:tickLblPos val="nextTo"/>
        <c:crossAx val="1498815519"/>
        <c:crosses val="autoZero"/>
        <c:auto val="1"/>
        <c:lblAlgn val="ctr"/>
        <c:lblOffset val="100"/>
        <c:noMultiLvlLbl val="0"/>
      </c:catAx>
      <c:valAx>
        <c:axId val="1498815519"/>
        <c:scaling>
          <c:orientation val="minMax"/>
        </c:scaling>
        <c:delete val="0"/>
        <c:axPos val="l"/>
        <c:numFmt formatCode="_-* #,##0.000_-;\-* #,##0.000_-;_-* &quot;-&quot;??_-;_-@_-" sourceLinked="1"/>
        <c:majorTickMark val="out"/>
        <c:minorTickMark val="none"/>
        <c:tickLblPos val="nextTo"/>
        <c:crossAx val="1498825599"/>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[ConsolidadoFinalEncuestas2024_02.xlsx]usado2!TablaDinámica1</c:name>
    <c:fmtId val="8"/>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usado2!$G$3:$G$4</c:f>
              <c:strCache>
                <c:ptCount val="1"/>
                <c:pt idx="0">
                  <c:v>Administración</c:v>
                </c:pt>
              </c:strCache>
            </c:strRef>
          </c:tx>
          <c:spPr>
            <a:solidFill>
              <a:schemeClr val="accent1"/>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usado2!$G$5:$G$9</c:f>
              <c:numCache>
                <c:formatCode>0.000</c:formatCode>
                <c:ptCount val="5"/>
                <c:pt idx="0">
                  <c:v>4.1098901098901095</c:v>
                </c:pt>
                <c:pt idx="1">
                  <c:v>4.5370370370370372</c:v>
                </c:pt>
                <c:pt idx="2">
                  <c:v>4.3921568627450984</c:v>
                </c:pt>
                <c:pt idx="3">
                  <c:v>3.6764705882352939</c:v>
                </c:pt>
                <c:pt idx="4">
                  <c:v>4.3269230769230766</c:v>
                </c:pt>
              </c:numCache>
            </c:numRef>
          </c:val>
          <c:extLst>
            <c:ext xmlns:c16="http://schemas.microsoft.com/office/drawing/2014/chart" uri="{C3380CC4-5D6E-409C-BE32-E72D297353CC}">
              <c16:uniqueId val="{00000000-A7E0-477A-95BE-2F83870EEAAD}"/>
            </c:ext>
          </c:extLst>
        </c:ser>
        <c:ser>
          <c:idx val="1"/>
          <c:order val="1"/>
          <c:tx>
            <c:strRef>
              <c:f>usado2!$H$3:$H$4</c:f>
              <c:strCache>
                <c:ptCount val="1"/>
                <c:pt idx="0">
                  <c:v>Calidad</c:v>
                </c:pt>
              </c:strCache>
            </c:strRef>
          </c:tx>
          <c:spPr>
            <a:solidFill>
              <a:schemeClr val="accent2"/>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usado2!$H$5:$H$9</c:f>
              <c:numCache>
                <c:formatCode>0.000</c:formatCode>
                <c:ptCount val="5"/>
                <c:pt idx="0">
                  <c:v>4.6218487394957979</c:v>
                </c:pt>
                <c:pt idx="1">
                  <c:v>4.278688524590164</c:v>
                </c:pt>
                <c:pt idx="2">
                  <c:v>4.3829787234042552</c:v>
                </c:pt>
                <c:pt idx="3">
                  <c:v>3.9102564102564101</c:v>
                </c:pt>
                <c:pt idx="4">
                  <c:v>4</c:v>
                </c:pt>
              </c:numCache>
            </c:numRef>
          </c:val>
          <c:extLst>
            <c:ext xmlns:c16="http://schemas.microsoft.com/office/drawing/2014/chart" uri="{C3380CC4-5D6E-409C-BE32-E72D297353CC}">
              <c16:uniqueId val="{00000001-A7E0-477A-95BE-2F83870EEAAD}"/>
            </c:ext>
          </c:extLst>
        </c:ser>
        <c:ser>
          <c:idx val="2"/>
          <c:order val="2"/>
          <c:tx>
            <c:strRef>
              <c:f>usado2!$I$3:$I$4</c:f>
              <c:strCache>
                <c:ptCount val="1"/>
                <c:pt idx="0">
                  <c:v>Control de Gestión</c:v>
                </c:pt>
              </c:strCache>
            </c:strRef>
          </c:tx>
          <c:spPr>
            <a:solidFill>
              <a:schemeClr val="accent3"/>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usado2!$I$5:$I$9</c:f>
              <c:numCache>
                <c:formatCode>0.000</c:formatCode>
                <c:ptCount val="5"/>
                <c:pt idx="0">
                  <c:v>4.291666666666667</c:v>
                </c:pt>
                <c:pt idx="1">
                  <c:v>4.3114754098360653</c:v>
                </c:pt>
                <c:pt idx="2">
                  <c:v>4.2577319587628866</c:v>
                </c:pt>
                <c:pt idx="3">
                  <c:v>4.3265306122448983</c:v>
                </c:pt>
                <c:pt idx="4">
                  <c:v>4.6511627906976747</c:v>
                </c:pt>
              </c:numCache>
            </c:numRef>
          </c:val>
          <c:extLst>
            <c:ext xmlns:c16="http://schemas.microsoft.com/office/drawing/2014/chart" uri="{C3380CC4-5D6E-409C-BE32-E72D297353CC}">
              <c16:uniqueId val="{00000002-A7E0-477A-95BE-2F83870EEAAD}"/>
            </c:ext>
          </c:extLst>
        </c:ser>
        <c:ser>
          <c:idx val="3"/>
          <c:order val="3"/>
          <c:tx>
            <c:strRef>
              <c:f>usado2!$J$3:$J$4</c:f>
              <c:strCache>
                <c:ptCount val="1"/>
                <c:pt idx="0">
                  <c:v>Finanzas y Tesorería</c:v>
                </c:pt>
              </c:strCache>
            </c:strRef>
          </c:tx>
          <c:spPr>
            <a:solidFill>
              <a:schemeClr val="accent4"/>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usado2!$J$5:$J$9</c:f>
              <c:numCache>
                <c:formatCode>0.000</c:formatCode>
                <c:ptCount val="5"/>
                <c:pt idx="0">
                  <c:v>4.5</c:v>
                </c:pt>
                <c:pt idx="1">
                  <c:v>4.3797468354430382</c:v>
                </c:pt>
                <c:pt idx="2">
                  <c:v>4.1578947368421053</c:v>
                </c:pt>
                <c:pt idx="3">
                  <c:v>3.7894736842105261</c:v>
                </c:pt>
                <c:pt idx="4">
                  <c:v>4.625</c:v>
                </c:pt>
              </c:numCache>
            </c:numRef>
          </c:val>
          <c:extLst>
            <c:ext xmlns:c16="http://schemas.microsoft.com/office/drawing/2014/chart" uri="{C3380CC4-5D6E-409C-BE32-E72D297353CC}">
              <c16:uniqueId val="{00000003-A7E0-477A-95BE-2F83870EEAAD}"/>
            </c:ext>
          </c:extLst>
        </c:ser>
        <c:ser>
          <c:idx val="4"/>
          <c:order val="4"/>
          <c:tx>
            <c:strRef>
              <c:f>usado2!$K$3:$K$4</c:f>
              <c:strCache>
                <c:ptCount val="1"/>
                <c:pt idx="0">
                  <c:v>Legal</c:v>
                </c:pt>
              </c:strCache>
            </c:strRef>
          </c:tx>
          <c:spPr>
            <a:solidFill>
              <a:schemeClr val="accent5"/>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usado2!$K$5:$K$9</c:f>
              <c:numCache>
                <c:formatCode>0.000</c:formatCode>
                <c:ptCount val="5"/>
                <c:pt idx="0">
                  <c:v>4.5681818181818183</c:v>
                </c:pt>
                <c:pt idx="1">
                  <c:v>4.333333333333333</c:v>
                </c:pt>
                <c:pt idx="2">
                  <c:v>4</c:v>
                </c:pt>
                <c:pt idx="3">
                  <c:v>3.8125</c:v>
                </c:pt>
                <c:pt idx="4">
                  <c:v>4.5517241379310347</c:v>
                </c:pt>
              </c:numCache>
            </c:numRef>
          </c:val>
          <c:extLst>
            <c:ext xmlns:c16="http://schemas.microsoft.com/office/drawing/2014/chart" uri="{C3380CC4-5D6E-409C-BE32-E72D297353CC}">
              <c16:uniqueId val="{00000004-A7E0-477A-95BE-2F83870EEAAD}"/>
            </c:ext>
          </c:extLst>
        </c:ser>
        <c:ser>
          <c:idx val="5"/>
          <c:order val="5"/>
          <c:tx>
            <c:strRef>
              <c:f>usado2!$L$3:$L$4</c:f>
              <c:strCache>
                <c:ptCount val="1"/>
                <c:pt idx="0">
                  <c:v>Seguridad</c:v>
                </c:pt>
              </c:strCache>
            </c:strRef>
          </c:tx>
          <c:spPr>
            <a:solidFill>
              <a:schemeClr val="accent6"/>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usado2!$L$5:$L$9</c:f>
              <c:numCache>
                <c:formatCode>0.000</c:formatCode>
                <c:ptCount val="5"/>
                <c:pt idx="0">
                  <c:v>4.1275510204081636</c:v>
                </c:pt>
                <c:pt idx="1">
                  <c:v>4</c:v>
                </c:pt>
                <c:pt idx="2">
                  <c:v>3.9634146341463414</c:v>
                </c:pt>
                <c:pt idx="3">
                  <c:v>3.8947368421052633</c:v>
                </c:pt>
                <c:pt idx="4">
                  <c:v>4.8484848484848486</c:v>
                </c:pt>
              </c:numCache>
            </c:numRef>
          </c:val>
          <c:extLst>
            <c:ext xmlns:c16="http://schemas.microsoft.com/office/drawing/2014/chart" uri="{C3380CC4-5D6E-409C-BE32-E72D297353CC}">
              <c16:uniqueId val="{00000005-A7E0-477A-95BE-2F83870EEAAD}"/>
            </c:ext>
          </c:extLst>
        </c:ser>
        <c:ser>
          <c:idx val="6"/>
          <c:order val="6"/>
          <c:tx>
            <c:strRef>
              <c:f>usado2!$M$3:$M$4</c:f>
              <c:strCache>
                <c:ptCount val="1"/>
                <c:pt idx="0">
                  <c:v>Compras</c:v>
                </c:pt>
              </c:strCache>
            </c:strRef>
          </c:tx>
          <c:spPr>
            <a:solidFill>
              <a:schemeClr val="accent1">
                <a:lumMod val="60000"/>
              </a:schemeClr>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usado2!$M$5:$M$9</c:f>
              <c:numCache>
                <c:formatCode>0.000</c:formatCode>
                <c:ptCount val="5"/>
                <c:pt idx="0">
                  <c:v>3.6907216494845363</c:v>
                </c:pt>
                <c:pt idx="1">
                  <c:v>3.5535714285714284</c:v>
                </c:pt>
                <c:pt idx="2">
                  <c:v>3.3396226415094339</c:v>
                </c:pt>
                <c:pt idx="3">
                  <c:v>3.2307692307692308</c:v>
                </c:pt>
                <c:pt idx="4">
                  <c:v>3.40625</c:v>
                </c:pt>
              </c:numCache>
            </c:numRef>
          </c:val>
          <c:extLst>
            <c:ext xmlns:c16="http://schemas.microsoft.com/office/drawing/2014/chart" uri="{C3380CC4-5D6E-409C-BE32-E72D297353CC}">
              <c16:uniqueId val="{00000006-A7E0-477A-95BE-2F83870EEAAD}"/>
            </c:ext>
          </c:extLst>
        </c:ser>
        <c:ser>
          <c:idx val="7"/>
          <c:order val="7"/>
          <c:tx>
            <c:strRef>
              <c:f>usado2!$N$3:$N$4</c:f>
              <c:strCache>
                <c:ptCount val="1"/>
                <c:pt idx="0">
                  <c:v>Sistemas y TI</c:v>
                </c:pt>
              </c:strCache>
            </c:strRef>
          </c:tx>
          <c:spPr>
            <a:solidFill>
              <a:schemeClr val="accent2">
                <a:lumMod val="60000"/>
              </a:schemeClr>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usado2!$N$5:$N$9</c:f>
              <c:numCache>
                <c:formatCode>0.000</c:formatCode>
                <c:ptCount val="5"/>
                <c:pt idx="0">
                  <c:v>4.5724637681159424</c:v>
                </c:pt>
                <c:pt idx="1">
                  <c:v>4.6959999999999997</c:v>
                </c:pt>
                <c:pt idx="2">
                  <c:v>4.3149606299212602</c:v>
                </c:pt>
                <c:pt idx="3">
                  <c:v>4.1866666666666665</c:v>
                </c:pt>
                <c:pt idx="4">
                  <c:v>4.4636363636363638</c:v>
                </c:pt>
              </c:numCache>
            </c:numRef>
          </c:val>
          <c:extLst>
            <c:ext xmlns:c16="http://schemas.microsoft.com/office/drawing/2014/chart" uri="{C3380CC4-5D6E-409C-BE32-E72D297353CC}">
              <c16:uniqueId val="{00000007-A7E0-477A-95BE-2F83870EEAAD}"/>
            </c:ext>
          </c:extLst>
        </c:ser>
        <c:ser>
          <c:idx val="8"/>
          <c:order val="8"/>
          <c:tx>
            <c:strRef>
              <c:f>usado2!$O$3:$O$4</c:f>
              <c:strCache>
                <c:ptCount val="1"/>
                <c:pt idx="0">
                  <c:v>Sistema integrado de gestión</c:v>
                </c:pt>
              </c:strCache>
            </c:strRef>
          </c:tx>
          <c:spPr>
            <a:solidFill>
              <a:schemeClr val="accent3">
                <a:lumMod val="60000"/>
              </a:schemeClr>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usado2!$O$5:$O$9</c:f>
              <c:numCache>
                <c:formatCode>0.000</c:formatCode>
                <c:ptCount val="5"/>
                <c:pt idx="0">
                  <c:v>4.2465753424657535</c:v>
                </c:pt>
                <c:pt idx="1">
                  <c:v>4</c:v>
                </c:pt>
                <c:pt idx="2">
                  <c:v>4.2952380952380951</c:v>
                </c:pt>
                <c:pt idx="3">
                  <c:v>4</c:v>
                </c:pt>
                <c:pt idx="4">
                  <c:v>4.5882352941176467</c:v>
                </c:pt>
              </c:numCache>
            </c:numRef>
          </c:val>
          <c:extLst>
            <c:ext xmlns:c16="http://schemas.microsoft.com/office/drawing/2014/chart" uri="{C3380CC4-5D6E-409C-BE32-E72D297353CC}">
              <c16:uniqueId val="{00000008-A7E0-477A-95BE-2F83870EEAAD}"/>
            </c:ext>
          </c:extLst>
        </c:ser>
        <c:ser>
          <c:idx val="9"/>
          <c:order val="9"/>
          <c:tx>
            <c:strRef>
              <c:f>usado2!$P$3:$P$4</c:f>
              <c:strCache>
                <c:ptCount val="1"/>
                <c:pt idx="0">
                  <c:v>Riesgos Y Cumplimiento</c:v>
                </c:pt>
              </c:strCache>
            </c:strRef>
          </c:tx>
          <c:spPr>
            <a:solidFill>
              <a:schemeClr val="accent4">
                <a:lumMod val="60000"/>
              </a:schemeClr>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usado2!$P$5:$P$9</c:f>
              <c:numCache>
                <c:formatCode>0.000</c:formatCode>
                <c:ptCount val="5"/>
                <c:pt idx="0">
                  <c:v>4.0697674418604652</c:v>
                </c:pt>
                <c:pt idx="1">
                  <c:v>4.3220338983050848</c:v>
                </c:pt>
                <c:pt idx="2">
                  <c:v>4.3055555555555554</c:v>
                </c:pt>
                <c:pt idx="3">
                  <c:v>4</c:v>
                </c:pt>
                <c:pt idx="4">
                  <c:v>4.4000000000000004</c:v>
                </c:pt>
              </c:numCache>
            </c:numRef>
          </c:val>
          <c:extLst>
            <c:ext xmlns:c16="http://schemas.microsoft.com/office/drawing/2014/chart" uri="{C3380CC4-5D6E-409C-BE32-E72D297353CC}">
              <c16:uniqueId val="{00000009-A7E0-477A-95BE-2F83870EEAAD}"/>
            </c:ext>
          </c:extLst>
        </c:ser>
        <c:ser>
          <c:idx val="10"/>
          <c:order val="10"/>
          <c:tx>
            <c:strRef>
              <c:f>usado2!$Q$3:$Q$4</c:f>
              <c:strCache>
                <c:ptCount val="1"/>
                <c:pt idx="0">
                  <c:v>Contabilidad  </c:v>
                </c:pt>
              </c:strCache>
            </c:strRef>
          </c:tx>
          <c:spPr>
            <a:solidFill>
              <a:schemeClr val="accent5">
                <a:lumMod val="60000"/>
              </a:schemeClr>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usado2!$Q$5:$Q$9</c:f>
              <c:numCache>
                <c:formatCode>0.000</c:formatCode>
                <c:ptCount val="5"/>
                <c:pt idx="0">
                  <c:v>4.3863636363636367</c:v>
                </c:pt>
                <c:pt idx="1">
                  <c:v>4.4098360655737707</c:v>
                </c:pt>
                <c:pt idx="2">
                  <c:v>4.2692307692307692</c:v>
                </c:pt>
                <c:pt idx="3">
                  <c:v>4.0666666666666664</c:v>
                </c:pt>
                <c:pt idx="4">
                  <c:v>4.6122448979591839</c:v>
                </c:pt>
              </c:numCache>
            </c:numRef>
          </c:val>
          <c:extLst>
            <c:ext xmlns:c16="http://schemas.microsoft.com/office/drawing/2014/chart" uri="{C3380CC4-5D6E-409C-BE32-E72D297353CC}">
              <c16:uniqueId val="{0000000A-A7E0-477A-95BE-2F83870EEAAD}"/>
            </c:ext>
          </c:extLst>
        </c:ser>
        <c:dLbls>
          <c:showLegendKey val="0"/>
          <c:showVal val="0"/>
          <c:showCatName val="0"/>
          <c:showSerName val="0"/>
          <c:showPercent val="0"/>
          <c:showBubbleSize val="0"/>
        </c:dLbls>
        <c:gapWidth val="267"/>
        <c:overlap val="-43"/>
        <c:axId val="1399622704"/>
        <c:axId val="2081366080"/>
      </c:barChart>
      <c:catAx>
        <c:axId val="139962270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2081366080"/>
        <c:crosses val="autoZero"/>
        <c:auto val="1"/>
        <c:lblAlgn val="ctr"/>
        <c:lblOffset val="100"/>
        <c:noMultiLvlLbl val="0"/>
      </c:catAx>
      <c:valAx>
        <c:axId val="208136608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399622704"/>
        <c:crosses val="autoZero"/>
        <c:crossBetween val="between"/>
      </c:valAx>
      <c:spPr>
        <a:pattFill prst="ltDnDiag">
          <a:fgClr>
            <a:schemeClr val="dk1">
              <a:lumMod val="15000"/>
              <a:lumOff val="85000"/>
            </a:schemeClr>
          </a:fgClr>
          <a:bgClr>
            <a:schemeClr val="lt1"/>
          </a:bgClr>
        </a:patt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cap="none" spc="0" normalizeH="0" baseline="0">
                <a:solidFill>
                  <a:schemeClr val="tx1"/>
                </a:solidFill>
              </a:rPr>
              <a:t>Satisfacción Histórica Finanzas y tesorería (Acumulado)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cked"/>
        <c:varyColors val="0"/>
        <c:ser>
          <c:idx val="0"/>
          <c:order val="0"/>
          <c:tx>
            <c:strRef>
              <c:f>Graficos!$C$72:$F$72</c:f>
              <c:strCache>
                <c:ptCount val="4"/>
                <c:pt idx="0">
                  <c:v>2021</c:v>
                </c:pt>
                <c:pt idx="1">
                  <c:v>2022</c:v>
                </c:pt>
                <c:pt idx="2">
                  <c:v>2023</c:v>
                </c:pt>
                <c:pt idx="3">
                  <c:v>2024</c:v>
                </c:pt>
              </c:strCache>
            </c:strRef>
          </c:tx>
          <c:spPr>
            <a:ln w="28575" cap="rnd">
              <a:solidFill>
                <a:schemeClr val="accent1"/>
              </a:solidFill>
              <a:round/>
            </a:ln>
            <a:effectLst/>
          </c:spPr>
          <c:marker>
            <c:symbol val="none"/>
          </c:marker>
          <c:dLbls>
            <c:dLbl>
              <c:idx val="0"/>
              <c:layout>
                <c:manualLayout>
                  <c:x val="-4.9765800315052781E-2"/>
                  <c:y val="7.26495787611529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30D-4D71-980E-17F45B9CC4AA}"/>
                </c:ext>
              </c:extLst>
            </c:dLbl>
            <c:dLbl>
              <c:idx val="1"/>
              <c:layout>
                <c:manualLayout>
                  <c:x val="-6.9119167104239973E-2"/>
                  <c:y val="-7.264957876115310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30D-4D71-980E-17F45B9CC4AA}"/>
                </c:ext>
              </c:extLst>
            </c:dLbl>
            <c:dLbl>
              <c:idx val="2"/>
              <c:layout>
                <c:manualLayout>
                  <c:x val="-4.4236266946713683E-2"/>
                  <c:y val="5.902778274343678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930D-4D71-980E-17F45B9CC4AA}"/>
                </c:ext>
              </c:extLst>
            </c:dLbl>
            <c:dLbl>
              <c:idx val="3"/>
              <c:layout>
                <c:manualLayout>
                  <c:x val="-2.4882900157526595E-2"/>
                  <c:y val="7.719017743372513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930D-4D71-980E-17F45B9CC4AA}"/>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Graficos!$C$72:$F$72</c:f>
              <c:numCache>
                <c:formatCode>General</c:formatCode>
                <c:ptCount val="4"/>
                <c:pt idx="0">
                  <c:v>2021</c:v>
                </c:pt>
                <c:pt idx="1">
                  <c:v>2022</c:v>
                </c:pt>
                <c:pt idx="2">
                  <c:v>2023</c:v>
                </c:pt>
                <c:pt idx="3">
                  <c:v>2024</c:v>
                </c:pt>
              </c:numCache>
            </c:numRef>
          </c:cat>
          <c:val>
            <c:numRef>
              <c:f>Graficos!$C$73:$F$73</c:f>
              <c:numCache>
                <c:formatCode>_-* #,##0.000_-;\-* #,##0.000_-;_-* "-"??_-;_-@_-</c:formatCode>
                <c:ptCount val="4"/>
                <c:pt idx="0">
                  <c:v>3.79</c:v>
                </c:pt>
                <c:pt idx="1">
                  <c:v>3.992</c:v>
                </c:pt>
                <c:pt idx="2">
                  <c:v>3.7909999999999999</c:v>
                </c:pt>
                <c:pt idx="3">
                  <c:v>4.2200000000000006</c:v>
                </c:pt>
              </c:numCache>
            </c:numRef>
          </c:val>
          <c:smooth val="0"/>
          <c:extLst>
            <c:ext xmlns:c16="http://schemas.microsoft.com/office/drawing/2014/chart" uri="{C3380CC4-5D6E-409C-BE32-E72D297353CC}">
              <c16:uniqueId val="{00000004-930D-4D71-980E-17F45B9CC4AA}"/>
            </c:ext>
          </c:extLst>
        </c:ser>
        <c:dLbls>
          <c:showLegendKey val="0"/>
          <c:showVal val="0"/>
          <c:showCatName val="0"/>
          <c:showSerName val="0"/>
          <c:showPercent val="0"/>
          <c:showBubbleSize val="0"/>
        </c:dLbls>
        <c:smooth val="0"/>
        <c:axId val="196874864"/>
        <c:axId val="1461838543"/>
      </c:lineChart>
      <c:catAx>
        <c:axId val="196874864"/>
        <c:scaling>
          <c:orientation val="minMax"/>
        </c:scaling>
        <c:delete val="0"/>
        <c:axPos val="b"/>
        <c:numFmt formatCode="General" sourceLinked="1"/>
        <c:majorTickMark val="none"/>
        <c:minorTickMark val="none"/>
        <c:tickLblPos val="nextTo"/>
        <c:spPr>
          <a:noFill/>
          <a:ln w="9525" cap="flat" cmpd="sng" algn="ctr">
            <a:solidFill>
              <a:schemeClr val="tx1">
                <a:lumMod val="85000"/>
                <a:lumOff val="1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61838543"/>
        <c:crosses val="autoZero"/>
        <c:auto val="1"/>
        <c:lblAlgn val="ctr"/>
        <c:lblOffset val="100"/>
        <c:noMultiLvlLbl val="0"/>
      </c:catAx>
      <c:valAx>
        <c:axId val="1461838543"/>
        <c:scaling>
          <c:orientation val="minMax"/>
        </c:scaling>
        <c:delete val="0"/>
        <c:axPos val="l"/>
        <c:numFmt formatCode="_-* #,##0.000_-;\-* #,##0.000_-;_-* &quot;-&quot;??_-;_-@_-" sourceLinked="1"/>
        <c:majorTickMark val="none"/>
        <c:minorTickMark val="none"/>
        <c:tickLblPos val="nextTo"/>
        <c:spPr>
          <a:noFill/>
          <a:ln>
            <a:solidFill>
              <a:schemeClr val="bg2">
                <a:lumMod val="2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96874864"/>
        <c:crosses val="autoZero"/>
        <c:crossBetween val="between"/>
      </c:valAx>
      <c:spPr>
        <a:pattFill prst="pct5">
          <a:fgClr>
            <a:schemeClr val="tx1">
              <a:lumMod val="65000"/>
              <a:lumOff val="35000"/>
            </a:schemeClr>
          </a:fgClr>
          <a:bgClr>
            <a:schemeClr val="bg1"/>
          </a:bgClr>
        </a:patt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a:effectLst/>
  </c:spPr>
  <c:txPr>
    <a:bodyPr/>
    <a:lstStyle/>
    <a:p>
      <a:pPr>
        <a:defRPr/>
      </a:pPr>
      <a:endParaRPr lang="es-PE"/>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[EncuestaFinanzasYTesorería.xlsm]DataResumen!PivotTablaAutoevaluacion</c:name>
    <c:fmtId val="5"/>
  </c:pivotSource>
  <c:chart>
    <c:title>
      <c:tx>
        <c:rich>
          <a:bodyPr/>
          <a:lstStyle/>
          <a:p>
            <a:pPr>
              <a:defRPr/>
            </a:pPr>
            <a:r>
              <a:rPr lang="es-PE"/>
              <a:t>Autoevaluación por servicios (2</a:t>
            </a:r>
            <a:r>
              <a:rPr lang="es-PE" baseline="0"/>
              <a:t> </a:t>
            </a:r>
            <a:r>
              <a:rPr lang="es-PE"/>
              <a:t>usuarios)</a:t>
            </a:r>
          </a:p>
        </c:rich>
      </c:tx>
      <c:overlay val="0"/>
    </c:title>
    <c:autoTitleDeleted val="0"/>
    <c:pivotFmts>
      <c:pivotFmt>
        <c:idx val="0"/>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DataResumen!$M$36</c:f>
              <c:strCache>
                <c:ptCount val="1"/>
                <c:pt idx="0">
                  <c:v>Total</c:v>
                </c:pt>
              </c:strCache>
            </c:strRef>
          </c:tx>
          <c:spPr>
            <a:solidFill>
              <a:srgbClr val="0B84A5"/>
            </a:solidFill>
          </c:spPr>
          <c:invertIfNegative val="0"/>
          <c:dLbls>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DataResumen!$L$37:$L$42</c:f>
              <c:strCache>
                <c:ptCount val="5"/>
                <c:pt idx="0">
                  <c:v>Gestión para aprobación de líneas de crédito a clientes</c:v>
                </c:pt>
                <c:pt idx="1">
                  <c:v>Seguros y gestión de siniestros</c:v>
                </c:pt>
                <c:pt idx="2">
                  <c:v>Solicitud de anticipos y depósito de reembolsos</c:v>
                </c:pt>
                <c:pt idx="3">
                  <c:v>Soporte financiero y evaluación de proyectos</c:v>
                </c:pt>
                <c:pt idx="4">
                  <c:v>Tesorería y pago a Proveedores</c:v>
                </c:pt>
              </c:strCache>
            </c:strRef>
          </c:cat>
          <c:val>
            <c:numRef>
              <c:f>DataResumen!$M$37:$M$42</c:f>
              <c:numCache>
                <c:formatCode>0.000</c:formatCode>
                <c:ptCount val="5"/>
                <c:pt idx="0">
                  <c:v>4.5</c:v>
                </c:pt>
                <c:pt idx="1">
                  <c:v>4.5</c:v>
                </c:pt>
                <c:pt idx="2">
                  <c:v>4.5</c:v>
                </c:pt>
                <c:pt idx="3">
                  <c:v>4.5</c:v>
                </c:pt>
                <c:pt idx="4">
                  <c:v>4.5</c:v>
                </c:pt>
              </c:numCache>
            </c:numRef>
          </c:val>
          <c:extLst>
            <c:ext xmlns:c16="http://schemas.microsoft.com/office/drawing/2014/chart" uri="{C3380CC4-5D6E-409C-BE32-E72D297353CC}">
              <c16:uniqueId val="{00000000-B55C-4A9D-A9C5-EFB2135D8041}"/>
            </c:ext>
          </c:extLst>
        </c:ser>
        <c:dLbls>
          <c:showLegendKey val="0"/>
          <c:showVal val="0"/>
          <c:showCatName val="0"/>
          <c:showSerName val="0"/>
          <c:showPercent val="0"/>
          <c:showBubbleSize val="0"/>
        </c:dLbls>
        <c:gapWidth val="150"/>
        <c:axId val="1498805919"/>
        <c:axId val="1498822239"/>
      </c:barChart>
      <c:catAx>
        <c:axId val="1498805919"/>
        <c:scaling>
          <c:orientation val="minMax"/>
        </c:scaling>
        <c:delete val="0"/>
        <c:axPos val="b"/>
        <c:numFmt formatCode="General" sourceLinked="1"/>
        <c:majorTickMark val="out"/>
        <c:minorTickMark val="none"/>
        <c:tickLblPos val="nextTo"/>
        <c:crossAx val="1498822239"/>
        <c:crosses val="autoZero"/>
        <c:auto val="1"/>
        <c:lblAlgn val="ctr"/>
        <c:lblOffset val="100"/>
        <c:noMultiLvlLbl val="0"/>
      </c:catAx>
      <c:valAx>
        <c:axId val="1498822239"/>
        <c:scaling>
          <c:orientation val="minMax"/>
        </c:scaling>
        <c:delete val="0"/>
        <c:axPos val="l"/>
        <c:numFmt formatCode="0.000" sourceLinked="1"/>
        <c:majorTickMark val="out"/>
        <c:minorTickMark val="none"/>
        <c:tickLblPos val="nextTo"/>
        <c:crossAx val="1498805919"/>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DataResumen!$B$15</c:f>
              <c:strCache>
                <c:ptCount val="1"/>
                <c:pt idx="0">
                  <c:v>Promedio</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DataResumen!$A$16:$A$20</c:f>
              <c:strCache>
                <c:ptCount val="5"/>
                <c:pt idx="0">
                  <c:v>Solicitud de anticipos y depósito de reembolsos</c:v>
                </c:pt>
                <c:pt idx="1">
                  <c:v>Gestión para aprobación de líneas de crédito a clientes</c:v>
                </c:pt>
                <c:pt idx="2">
                  <c:v>Tesorería y pago a Proveedores</c:v>
                </c:pt>
                <c:pt idx="3">
                  <c:v>Seguros y gestión de siniestros</c:v>
                </c:pt>
                <c:pt idx="4">
                  <c:v>Soporte financiero y evaluación de proyectos</c:v>
                </c:pt>
              </c:strCache>
            </c:strRef>
          </c:cat>
          <c:val>
            <c:numRef>
              <c:f>DataResumen!$B$16:$B$20</c:f>
              <c:numCache>
                <c:formatCode>0.000</c:formatCode>
                <c:ptCount val="5"/>
                <c:pt idx="0" formatCode="General">
                  <c:v>4.5590000000000002</c:v>
                </c:pt>
                <c:pt idx="1">
                  <c:v>4.5</c:v>
                </c:pt>
                <c:pt idx="2" formatCode="General">
                  <c:v>4.3789999999999996</c:v>
                </c:pt>
                <c:pt idx="3" formatCode="General">
                  <c:v>4.3250000000000002</c:v>
                </c:pt>
                <c:pt idx="4" formatCode="General">
                  <c:v>4.2290000000000001</c:v>
                </c:pt>
              </c:numCache>
            </c:numRef>
          </c:val>
          <c:extLst>
            <c:ext xmlns:c16="http://schemas.microsoft.com/office/drawing/2014/chart" uri="{C3380CC4-5D6E-409C-BE32-E72D297353CC}">
              <c16:uniqueId val="{00000000-8CD1-430A-A5E5-2B061E6852D1}"/>
            </c:ext>
          </c:extLst>
        </c:ser>
        <c:dLbls>
          <c:showLegendKey val="0"/>
          <c:showVal val="0"/>
          <c:showCatName val="0"/>
          <c:showSerName val="0"/>
          <c:showPercent val="0"/>
          <c:showBubbleSize val="0"/>
        </c:dLbls>
        <c:gapWidth val="150"/>
        <c:axId val="1498824639"/>
        <c:axId val="1498808319"/>
      </c:barChart>
      <c:catAx>
        <c:axId val="1498824639"/>
        <c:scaling>
          <c:orientation val="minMax"/>
        </c:scaling>
        <c:delete val="0"/>
        <c:axPos val="b"/>
        <c:numFmt formatCode="General" sourceLinked="1"/>
        <c:majorTickMark val="out"/>
        <c:minorTickMark val="none"/>
        <c:tickLblPos val="nextTo"/>
        <c:crossAx val="1498808319"/>
        <c:crosses val="autoZero"/>
        <c:auto val="1"/>
        <c:lblAlgn val="ctr"/>
        <c:lblOffset val="100"/>
        <c:noMultiLvlLbl val="0"/>
      </c:catAx>
      <c:valAx>
        <c:axId val="1498808319"/>
        <c:scaling>
          <c:orientation val="minMax"/>
        </c:scaling>
        <c:delete val="0"/>
        <c:axPos val="l"/>
        <c:numFmt formatCode="General" sourceLinked="1"/>
        <c:majorTickMark val="out"/>
        <c:minorTickMark val="none"/>
        <c:tickLblPos val="nextTo"/>
        <c:crossAx val="1498824639"/>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Gerencia sin autoevaluación</a:t>
            </a:r>
          </a:p>
        </c:rich>
      </c:tx>
      <c:overlay val="0"/>
    </c:title>
    <c:autoTitleDeleted val="0"/>
    <c:plotArea>
      <c:layout/>
      <c:barChart>
        <c:barDir val="col"/>
        <c:grouping val="clustered"/>
        <c:varyColors val="0"/>
        <c:ser>
          <c:idx val="0"/>
          <c:order val="0"/>
          <c:tx>
            <c:strRef>
              <c:f>DataResumen!$M$15</c:f>
              <c:strCache>
                <c:ptCount val="1"/>
                <c:pt idx="0">
                  <c:v>Promedios</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DataResumen!$L$16:$L$20</c:f>
              <c:strCache>
                <c:ptCount val="5"/>
                <c:pt idx="0">
                  <c:v>Gestión Humana y Sostenibilidad</c:v>
                </c:pt>
                <c:pt idx="1">
                  <c:v>Operaciones</c:v>
                </c:pt>
                <c:pt idx="2">
                  <c:v>Administración y Finanzas</c:v>
                </c:pt>
                <c:pt idx="3">
                  <c:v>Agrícola</c:v>
                </c:pt>
                <c:pt idx="4">
                  <c:v>Industrial y de Mantenimiento</c:v>
                </c:pt>
              </c:strCache>
            </c:strRef>
          </c:cat>
          <c:val>
            <c:numRef>
              <c:f>DataResumen!$M$16:$M$20</c:f>
              <c:numCache>
                <c:formatCode>General</c:formatCode>
                <c:ptCount val="5"/>
                <c:pt idx="0">
                  <c:v>4.6349999999999998</c:v>
                </c:pt>
                <c:pt idx="1">
                  <c:v>4.508</c:v>
                </c:pt>
                <c:pt idx="2">
                  <c:v>4.351</c:v>
                </c:pt>
                <c:pt idx="3">
                  <c:v>4.125</c:v>
                </c:pt>
                <c:pt idx="4">
                  <c:v>3.8530000000000002</c:v>
                </c:pt>
              </c:numCache>
            </c:numRef>
          </c:val>
          <c:extLst>
            <c:ext xmlns:c16="http://schemas.microsoft.com/office/drawing/2014/chart" uri="{C3380CC4-5D6E-409C-BE32-E72D297353CC}">
              <c16:uniqueId val="{00000000-3510-430E-A524-41C1A5143DAA}"/>
            </c:ext>
          </c:extLst>
        </c:ser>
        <c:dLbls>
          <c:showLegendKey val="0"/>
          <c:showVal val="0"/>
          <c:showCatName val="0"/>
          <c:showSerName val="0"/>
          <c:showPercent val="0"/>
          <c:showBubbleSize val="0"/>
        </c:dLbls>
        <c:gapWidth val="150"/>
        <c:axId val="1498797759"/>
        <c:axId val="1498819839"/>
      </c:barChart>
      <c:catAx>
        <c:axId val="1498797759"/>
        <c:scaling>
          <c:orientation val="minMax"/>
        </c:scaling>
        <c:delete val="0"/>
        <c:axPos val="b"/>
        <c:numFmt formatCode="General" sourceLinked="1"/>
        <c:majorTickMark val="out"/>
        <c:minorTickMark val="none"/>
        <c:tickLblPos val="nextTo"/>
        <c:crossAx val="1498819839"/>
        <c:crosses val="autoZero"/>
        <c:auto val="1"/>
        <c:lblAlgn val="ctr"/>
        <c:lblOffset val="100"/>
        <c:noMultiLvlLbl val="0"/>
      </c:catAx>
      <c:valAx>
        <c:axId val="1498819839"/>
        <c:scaling>
          <c:orientation val="minMax"/>
        </c:scaling>
        <c:delete val="0"/>
        <c:axPos val="l"/>
        <c:numFmt formatCode="General" sourceLinked="1"/>
        <c:majorTickMark val="out"/>
        <c:minorTickMark val="none"/>
        <c:tickLblPos val="nextTo"/>
        <c:crossAx val="1498797759"/>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DataResumen!$B$36</c:f>
              <c:strCache>
                <c:ptCount val="1"/>
                <c:pt idx="0">
                  <c:v>2022</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Solicitud de anticipos y depósito de reembolsos</c:v>
                </c:pt>
                <c:pt idx="1">
                  <c:v>Gestión para aprobación de líneas de crédito a clientes</c:v>
                </c:pt>
                <c:pt idx="2">
                  <c:v>Tesorería y pago a Proveedores</c:v>
                </c:pt>
                <c:pt idx="3">
                  <c:v>Seguros y gestión de siniestros</c:v>
                </c:pt>
                <c:pt idx="4">
                  <c:v>Soporte financiero y evaluación de proyectos</c:v>
                </c:pt>
              </c:strCache>
            </c:strRef>
          </c:cat>
          <c:val>
            <c:numRef>
              <c:f>DataResumen!$B$37:$B$41</c:f>
              <c:numCache>
                <c:formatCode>General</c:formatCode>
                <c:ptCount val="5"/>
                <c:pt idx="2" formatCode="_-* #,##0.000_-;\-* #,##0.000_-;_-* &quot;-&quot;??_-;_-@_-">
                  <c:v>3.7090077410274453</c:v>
                </c:pt>
                <c:pt idx="4" formatCode="_-* #,##0.000_-;\-* #,##0.000_-;_-* &quot;-&quot;??_-;_-@_-">
                  <c:v>3.8807977736549164</c:v>
                </c:pt>
              </c:numCache>
            </c:numRef>
          </c:val>
          <c:extLst>
            <c:ext xmlns:c16="http://schemas.microsoft.com/office/drawing/2014/chart" uri="{C3380CC4-5D6E-409C-BE32-E72D297353CC}">
              <c16:uniqueId val="{00000000-E9C8-4FE3-B53B-8242B971B8C7}"/>
            </c:ext>
          </c:extLst>
        </c:ser>
        <c:ser>
          <c:idx val="1"/>
          <c:order val="1"/>
          <c:tx>
            <c:strRef>
              <c:f>DataResumen!$C$36</c:f>
              <c:strCache>
                <c:ptCount val="1"/>
                <c:pt idx="0">
                  <c:v>2023</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Solicitud de anticipos y depósito de reembolsos</c:v>
                </c:pt>
                <c:pt idx="1">
                  <c:v>Gestión para aprobación de líneas de crédito a clientes</c:v>
                </c:pt>
                <c:pt idx="2">
                  <c:v>Tesorería y pago a Proveedores</c:v>
                </c:pt>
                <c:pt idx="3">
                  <c:v>Seguros y gestión de siniestros</c:v>
                </c:pt>
                <c:pt idx="4">
                  <c:v>Soporte financiero y evaluación de proyectos</c:v>
                </c:pt>
              </c:strCache>
            </c:strRef>
          </c:cat>
          <c:val>
            <c:numRef>
              <c:f>DataResumen!$C$37:$C$41</c:f>
              <c:numCache>
                <c:formatCode>General</c:formatCode>
                <c:ptCount val="5"/>
                <c:pt idx="0" formatCode="0.000">
                  <c:v>3.8673076923076923</c:v>
                </c:pt>
                <c:pt idx="2" formatCode="0.000">
                  <c:v>3.5793749999999998</c:v>
                </c:pt>
                <c:pt idx="3" formatCode="0.000">
                  <c:v>3.875</c:v>
                </c:pt>
                <c:pt idx="4" formatCode="0.000">
                  <c:v>3.8450226244343888</c:v>
                </c:pt>
              </c:numCache>
            </c:numRef>
          </c:val>
          <c:extLst>
            <c:ext xmlns:c16="http://schemas.microsoft.com/office/drawing/2014/chart" uri="{C3380CC4-5D6E-409C-BE32-E72D297353CC}">
              <c16:uniqueId val="{00000001-E9C8-4FE3-B53B-8242B971B8C7}"/>
            </c:ext>
          </c:extLst>
        </c:ser>
        <c:ser>
          <c:idx val="2"/>
          <c:order val="2"/>
          <c:tx>
            <c:strRef>
              <c:f>DataResumen!$D$36</c:f>
              <c:strCache>
                <c:ptCount val="1"/>
                <c:pt idx="0">
                  <c:v>2024-01</c:v>
                </c:pt>
              </c:strCache>
            </c:strRef>
          </c:tx>
          <c:spPr>
            <a:solidFill>
              <a:schemeClr val="accent6">
                <a:lumMod val="75000"/>
                <a:alpha val="93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Solicitud de anticipos y depósito de reembolsos</c:v>
                </c:pt>
                <c:pt idx="1">
                  <c:v>Gestión para aprobación de líneas de crédito a clientes</c:v>
                </c:pt>
                <c:pt idx="2">
                  <c:v>Tesorería y pago a Proveedores</c:v>
                </c:pt>
                <c:pt idx="3">
                  <c:v>Seguros y gestión de siniestros</c:v>
                </c:pt>
                <c:pt idx="4">
                  <c:v>Soporte financiero y evaluación de proyectos</c:v>
                </c:pt>
              </c:strCache>
            </c:strRef>
          </c:cat>
          <c:val>
            <c:numRef>
              <c:f>DataResumen!$D$37:$D$41</c:f>
              <c:numCache>
                <c:formatCode>General</c:formatCode>
                <c:ptCount val="5"/>
                <c:pt idx="0" formatCode="0.000">
                  <c:v>4.1879999999999997</c:v>
                </c:pt>
                <c:pt idx="2" formatCode="0.000">
                  <c:v>4.3849999999999998</c:v>
                </c:pt>
                <c:pt idx="3" formatCode="0.000">
                  <c:v>4.1589999999999998</c:v>
                </c:pt>
                <c:pt idx="4" formatCode="0.000">
                  <c:v>4.2720000000000002</c:v>
                </c:pt>
              </c:numCache>
            </c:numRef>
          </c:val>
          <c:extLst>
            <c:ext xmlns:c16="http://schemas.microsoft.com/office/drawing/2014/chart" uri="{C3380CC4-5D6E-409C-BE32-E72D297353CC}">
              <c16:uniqueId val="{00000002-E9C8-4FE3-B53B-8242B971B8C7}"/>
            </c:ext>
          </c:extLst>
        </c:ser>
        <c:ser>
          <c:idx val="3"/>
          <c:order val="3"/>
          <c:tx>
            <c:strRef>
              <c:f>DataResumen!$E$36</c:f>
              <c:strCache>
                <c:ptCount val="1"/>
                <c:pt idx="0">
                  <c:v>2024-02</c:v>
                </c:pt>
              </c:strCache>
            </c:strRef>
          </c:tx>
          <c:spPr>
            <a:solidFill>
              <a:schemeClr val="accent4">
                <a:lumMod val="75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Solicitud de anticipos y depósito de reembolsos</c:v>
                </c:pt>
                <c:pt idx="1">
                  <c:v>Gestión para aprobación de líneas de crédito a clientes</c:v>
                </c:pt>
                <c:pt idx="2">
                  <c:v>Tesorería y pago a Proveedores</c:v>
                </c:pt>
                <c:pt idx="3">
                  <c:v>Seguros y gestión de siniestros</c:v>
                </c:pt>
                <c:pt idx="4">
                  <c:v>Soporte financiero y evaluación de proyectos</c:v>
                </c:pt>
              </c:strCache>
            </c:strRef>
          </c:cat>
          <c:val>
            <c:numRef>
              <c:f>DataResumen!$E$37:$E$41</c:f>
              <c:numCache>
                <c:formatCode>0.000</c:formatCode>
                <c:ptCount val="5"/>
                <c:pt idx="0" formatCode="General">
                  <c:v>4.5590000000000002</c:v>
                </c:pt>
                <c:pt idx="1">
                  <c:v>4.5</c:v>
                </c:pt>
                <c:pt idx="2" formatCode="General">
                  <c:v>4.3789999999999996</c:v>
                </c:pt>
                <c:pt idx="3" formatCode="General">
                  <c:v>4.3250000000000002</c:v>
                </c:pt>
                <c:pt idx="4" formatCode="General">
                  <c:v>4.2290000000000001</c:v>
                </c:pt>
              </c:numCache>
            </c:numRef>
          </c:val>
          <c:extLst>
            <c:ext xmlns:c16="http://schemas.microsoft.com/office/drawing/2014/chart" uri="{C3380CC4-5D6E-409C-BE32-E72D297353CC}">
              <c16:uniqueId val="{00000003-E9C8-4FE3-B53B-8242B971B8C7}"/>
            </c:ext>
          </c:extLst>
        </c:ser>
        <c:dLbls>
          <c:showLegendKey val="0"/>
          <c:showVal val="0"/>
          <c:showCatName val="0"/>
          <c:showSerName val="0"/>
          <c:showPercent val="0"/>
          <c:showBubbleSize val="0"/>
        </c:dLbls>
        <c:gapWidth val="127"/>
        <c:overlap val="-47"/>
        <c:axId val="278431680"/>
        <c:axId val="278427840"/>
      </c:barChart>
      <c:catAx>
        <c:axId val="278431680"/>
        <c:scaling>
          <c:orientation val="minMax"/>
        </c:scaling>
        <c:delete val="0"/>
        <c:axPos val="b"/>
        <c:numFmt formatCode="General" sourceLinked="1"/>
        <c:majorTickMark val="out"/>
        <c:minorTickMark val="none"/>
        <c:tickLblPos val="nextTo"/>
        <c:txPr>
          <a:bodyPr rot="0" vert="horz"/>
          <a:lstStyle/>
          <a:p>
            <a:pPr>
              <a:defRPr/>
            </a:pPr>
            <a:endParaRPr lang="es-PE"/>
          </a:p>
        </c:txPr>
        <c:crossAx val="278427840"/>
        <c:crosses val="autoZero"/>
        <c:auto val="1"/>
        <c:lblAlgn val="ctr"/>
        <c:lblOffset val="100"/>
        <c:noMultiLvlLbl val="0"/>
      </c:catAx>
      <c:valAx>
        <c:axId val="278427840"/>
        <c:scaling>
          <c:orientation val="minMax"/>
        </c:scaling>
        <c:delete val="0"/>
        <c:axPos val="l"/>
        <c:numFmt formatCode="General" sourceLinked="1"/>
        <c:majorTickMark val="out"/>
        <c:minorTickMark val="none"/>
        <c:tickLblPos val="nextTo"/>
        <c:crossAx val="278431680"/>
        <c:crosses val="autoZero"/>
        <c:crossBetween val="between"/>
      </c:valAx>
      <c:spPr>
        <a:pattFill prst="pct5">
          <a:fgClr>
            <a:srgbClr val="000000"/>
          </a:fgClr>
          <a:bgClr>
            <a:srgbClr val="FFFFFF"/>
          </a:bgClr>
        </a:pattFill>
      </c:spPr>
    </c:plotArea>
    <c:legend>
      <c:legendPos val="r"/>
      <c:overlay val="0"/>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sz="1400" dirty="0"/>
              <a:t>Satisfacción Histórica</a:t>
            </a:r>
          </a:p>
        </c:rich>
      </c:tx>
      <c:overlay val="0"/>
    </c:title>
    <c:autoTitleDeleted val="0"/>
    <c:plotArea>
      <c:layout/>
      <c:barChart>
        <c:barDir val="col"/>
        <c:grouping val="clustered"/>
        <c:varyColors val="0"/>
        <c:ser>
          <c:idx val="0"/>
          <c:order val="0"/>
          <c:tx>
            <c:v>Total</c:v>
          </c:tx>
          <c:spPr>
            <a:solidFill>
              <a:srgbClr val="9DD866"/>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HistoricoAreas!$B$1:$F$1</c:f>
              <c:strCache>
                <c:ptCount val="5"/>
                <c:pt idx="0">
                  <c:v>2021</c:v>
                </c:pt>
                <c:pt idx="1">
                  <c:v>2022</c:v>
                </c:pt>
                <c:pt idx="2">
                  <c:v>2023</c:v>
                </c:pt>
                <c:pt idx="3">
                  <c:v>2024-01</c:v>
                </c:pt>
                <c:pt idx="4">
                  <c:v>2024-02</c:v>
                </c:pt>
              </c:strCache>
            </c:strRef>
          </c:cat>
          <c:val>
            <c:numRef>
              <c:f>HistoricoAreas!$B$9:$F$9</c:f>
              <c:numCache>
                <c:formatCode>_-* #,##0.000_-;\-* #,##0.000_-;_-* "-"??_-;_-@_-</c:formatCode>
                <c:ptCount val="5"/>
                <c:pt idx="0">
                  <c:v>4.05</c:v>
                </c:pt>
                <c:pt idx="1">
                  <c:v>4.0069999999999997</c:v>
                </c:pt>
                <c:pt idx="2">
                  <c:v>4.2982698234860868</c:v>
                </c:pt>
                <c:pt idx="3">
                  <c:v>4.5289999999999999</c:v>
                </c:pt>
                <c:pt idx="4" formatCode="General">
                  <c:v>4.3360000000000003</c:v>
                </c:pt>
              </c:numCache>
            </c:numRef>
          </c:val>
          <c:extLst>
            <c:ext xmlns:c16="http://schemas.microsoft.com/office/drawing/2014/chart" uri="{C3380CC4-5D6E-409C-BE32-E72D297353CC}">
              <c16:uniqueId val="{00000000-7C0E-4505-A4B8-4E3F74EFD9B9}"/>
            </c:ext>
          </c:extLst>
        </c:ser>
        <c:dLbls>
          <c:showLegendKey val="0"/>
          <c:showVal val="0"/>
          <c:showCatName val="0"/>
          <c:showSerName val="0"/>
          <c:showPercent val="0"/>
          <c:showBubbleSize val="0"/>
        </c:dLbls>
        <c:gapWidth val="150"/>
        <c:axId val="826921247"/>
        <c:axId val="826923167"/>
      </c:barChart>
      <c:catAx>
        <c:axId val="826921247"/>
        <c:scaling>
          <c:orientation val="minMax"/>
        </c:scaling>
        <c:delete val="0"/>
        <c:axPos val="b"/>
        <c:numFmt formatCode="General" sourceLinked="1"/>
        <c:majorTickMark val="out"/>
        <c:minorTickMark val="none"/>
        <c:tickLblPos val="nextTo"/>
        <c:crossAx val="826923167"/>
        <c:crosses val="autoZero"/>
        <c:auto val="1"/>
        <c:lblAlgn val="ctr"/>
        <c:lblOffset val="100"/>
        <c:noMultiLvlLbl val="0"/>
      </c:catAx>
      <c:valAx>
        <c:axId val="826923167"/>
        <c:scaling>
          <c:orientation val="minMax"/>
        </c:scaling>
        <c:delete val="0"/>
        <c:axPos val="l"/>
        <c:numFmt formatCode="_-* #,##0.000_-;\-* #,##0.000_-;_-* &quot;-&quot;??_-;_-@_-" sourceLinked="1"/>
        <c:majorTickMark val="out"/>
        <c:minorTickMark val="none"/>
        <c:tickLblPos val="nextTo"/>
        <c:crossAx val="826921247"/>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cap="none" spc="0" normalizeH="0" baseline="0" dirty="0">
                <a:solidFill>
                  <a:schemeClr val="tx1"/>
                </a:solidFill>
              </a:rPr>
              <a:t>Satisfacción Histórica Legal (Acumulado)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cked"/>
        <c:varyColors val="0"/>
        <c:ser>
          <c:idx val="0"/>
          <c:order val="0"/>
          <c:tx>
            <c:strRef>
              <c:f>Graficos!$C$72:$F$72</c:f>
              <c:strCache>
                <c:ptCount val="4"/>
                <c:pt idx="0">
                  <c:v>2021</c:v>
                </c:pt>
                <c:pt idx="1">
                  <c:v>2022</c:v>
                </c:pt>
                <c:pt idx="2">
                  <c:v>2023</c:v>
                </c:pt>
                <c:pt idx="3">
                  <c:v>2024</c:v>
                </c:pt>
              </c:strCache>
            </c:strRef>
          </c:tx>
          <c:spPr>
            <a:ln w="28575" cap="rnd">
              <a:solidFill>
                <a:schemeClr val="accent1"/>
              </a:solidFill>
              <a:round/>
            </a:ln>
            <a:effectLst/>
          </c:spPr>
          <c:marker>
            <c:symbol val="none"/>
          </c:marker>
          <c:dLbls>
            <c:dLbl>
              <c:idx val="0"/>
              <c:layout>
                <c:manualLayout>
                  <c:x val="-5.5443270781698729E-2"/>
                  <c:y val="7.785241168199948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8BE9-4D12-9878-04C565B79B45}"/>
                </c:ext>
              </c:extLst>
            </c:dLbl>
            <c:dLbl>
              <c:idx val="1"/>
              <c:layout>
                <c:manualLayout>
                  <c:x val="-6.6280278889449193E-2"/>
                  <c:y val="-0.1090697400030807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BE9-4D12-9878-04C565B79B45}"/>
                </c:ext>
              </c:extLst>
            </c:dLbl>
            <c:dLbl>
              <c:idx val="2"/>
              <c:layout>
                <c:manualLayout>
                  <c:x val="-4.4236326441566616E-2"/>
                  <c:y val="9.024511747875414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8BE9-4D12-9878-04C565B79B45}"/>
                </c:ext>
              </c:extLst>
            </c:dLbl>
            <c:dLbl>
              <c:idx val="3"/>
              <c:layout>
                <c:manualLayout>
                  <c:x val="-2.2347599964705069E-2"/>
                  <c:y val="0.1458903131437276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BE9-4D12-9878-04C565B79B45}"/>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Graficos!$C$72:$F$72</c:f>
              <c:numCache>
                <c:formatCode>General</c:formatCode>
                <c:ptCount val="4"/>
                <c:pt idx="0">
                  <c:v>2021</c:v>
                </c:pt>
                <c:pt idx="1">
                  <c:v>2022</c:v>
                </c:pt>
                <c:pt idx="2">
                  <c:v>2023</c:v>
                </c:pt>
                <c:pt idx="3">
                  <c:v>2024</c:v>
                </c:pt>
              </c:numCache>
            </c:numRef>
          </c:cat>
          <c:val>
            <c:numRef>
              <c:f>Graficos!$C$73:$F$73</c:f>
              <c:numCache>
                <c:formatCode>_-* #,##0.000_-;\-* #,##0.000_-;_-* "-"??_-;_-@_-</c:formatCode>
                <c:ptCount val="4"/>
                <c:pt idx="0">
                  <c:v>4.05</c:v>
                </c:pt>
                <c:pt idx="1">
                  <c:v>4.0069999999999997</c:v>
                </c:pt>
                <c:pt idx="2">
                  <c:v>4.2982698234860868</c:v>
                </c:pt>
                <c:pt idx="3">
                  <c:v>4.4325000000000001</c:v>
                </c:pt>
              </c:numCache>
            </c:numRef>
          </c:val>
          <c:smooth val="0"/>
          <c:extLst>
            <c:ext xmlns:c16="http://schemas.microsoft.com/office/drawing/2014/chart" uri="{C3380CC4-5D6E-409C-BE32-E72D297353CC}">
              <c16:uniqueId val="{00000004-8BE9-4D12-9878-04C565B79B45}"/>
            </c:ext>
          </c:extLst>
        </c:ser>
        <c:dLbls>
          <c:showLegendKey val="0"/>
          <c:showVal val="0"/>
          <c:showCatName val="0"/>
          <c:showSerName val="0"/>
          <c:showPercent val="0"/>
          <c:showBubbleSize val="0"/>
        </c:dLbls>
        <c:smooth val="0"/>
        <c:axId val="196874864"/>
        <c:axId val="1461838543"/>
      </c:lineChart>
      <c:catAx>
        <c:axId val="196874864"/>
        <c:scaling>
          <c:orientation val="minMax"/>
        </c:scaling>
        <c:delete val="0"/>
        <c:axPos val="b"/>
        <c:numFmt formatCode="General" sourceLinked="1"/>
        <c:majorTickMark val="none"/>
        <c:minorTickMark val="none"/>
        <c:tickLblPos val="nextTo"/>
        <c:spPr>
          <a:noFill/>
          <a:ln w="9525" cap="flat" cmpd="sng" algn="ctr">
            <a:solidFill>
              <a:schemeClr val="tx1">
                <a:lumMod val="85000"/>
                <a:lumOff val="1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61838543"/>
        <c:crosses val="autoZero"/>
        <c:auto val="1"/>
        <c:lblAlgn val="ctr"/>
        <c:lblOffset val="100"/>
        <c:noMultiLvlLbl val="0"/>
      </c:catAx>
      <c:valAx>
        <c:axId val="1461838543"/>
        <c:scaling>
          <c:orientation val="minMax"/>
        </c:scaling>
        <c:delete val="0"/>
        <c:axPos val="l"/>
        <c:numFmt formatCode="_-* #,##0.000_-;\-* #,##0.000_-;_-* &quot;-&quot;??_-;_-@_-" sourceLinked="1"/>
        <c:majorTickMark val="none"/>
        <c:minorTickMark val="none"/>
        <c:tickLblPos val="nextTo"/>
        <c:spPr>
          <a:noFill/>
          <a:ln>
            <a:solidFill>
              <a:schemeClr val="bg2">
                <a:lumMod val="2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96874864"/>
        <c:crosses val="autoZero"/>
        <c:crossBetween val="between"/>
      </c:valAx>
      <c:spPr>
        <a:pattFill prst="pct5">
          <a:fgClr>
            <a:schemeClr val="tx1">
              <a:lumMod val="65000"/>
              <a:lumOff val="35000"/>
            </a:schemeClr>
          </a:fgClr>
          <a:bgClr>
            <a:schemeClr val="bg1"/>
          </a:bgClr>
        </a:patt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s-PE"/>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[EncuestaLegal.xlsm]DataResumen!PivotTablaAutoevaluacion</c:name>
    <c:fmtId val="3"/>
  </c:pivotSource>
  <c:chart>
    <c:title>
      <c:tx>
        <c:rich>
          <a:bodyPr/>
          <a:lstStyle/>
          <a:p>
            <a:pPr>
              <a:defRPr/>
            </a:pPr>
            <a:r>
              <a:rPr lang="es-PE" sz="1400" dirty="0"/>
              <a:t>Autoevaluación por servicios ( 2 usuarios)</a:t>
            </a:r>
          </a:p>
        </c:rich>
      </c:tx>
      <c:overlay val="0"/>
    </c:title>
    <c:autoTitleDeleted val="0"/>
    <c:pivotFmts>
      <c:pivotFmt>
        <c:idx val="0"/>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DataResumen!$M$36</c:f>
              <c:strCache>
                <c:ptCount val="1"/>
                <c:pt idx="0">
                  <c:v>Total</c:v>
                </c:pt>
              </c:strCache>
            </c:strRef>
          </c:tx>
          <c:spPr>
            <a:solidFill>
              <a:srgbClr val="0B84A5"/>
            </a:solidFill>
          </c:spPr>
          <c:invertIfNegative val="0"/>
          <c:dLbls>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DataResumen!$L$37:$L$42</c:f>
              <c:strCache>
                <c:ptCount val="5"/>
                <c:pt idx="0">
                  <c:v>Absolución de Consultas</c:v>
                </c:pt>
                <c:pt idx="1">
                  <c:v>Redacción de Cartas para entidades públicas</c:v>
                </c:pt>
                <c:pt idx="2">
                  <c:v>Redacción de Contratos con proveedores y clientes</c:v>
                </c:pt>
                <c:pt idx="3">
                  <c:v>Redacción de reclamos a proveedores</c:v>
                </c:pt>
                <c:pt idx="4">
                  <c:v>Soporte Legal</c:v>
                </c:pt>
              </c:strCache>
            </c:strRef>
          </c:cat>
          <c:val>
            <c:numRef>
              <c:f>DataResumen!$M$37:$M$42</c:f>
              <c:numCache>
                <c:formatCode>0.000</c:formatCode>
                <c:ptCount val="5"/>
                <c:pt idx="0">
                  <c:v>5</c:v>
                </c:pt>
                <c:pt idx="1">
                  <c:v>5</c:v>
                </c:pt>
                <c:pt idx="2">
                  <c:v>5</c:v>
                </c:pt>
                <c:pt idx="3">
                  <c:v>5</c:v>
                </c:pt>
                <c:pt idx="4">
                  <c:v>5</c:v>
                </c:pt>
              </c:numCache>
            </c:numRef>
          </c:val>
          <c:extLst>
            <c:ext xmlns:c16="http://schemas.microsoft.com/office/drawing/2014/chart" uri="{C3380CC4-5D6E-409C-BE32-E72D297353CC}">
              <c16:uniqueId val="{00000000-F3FE-4E9C-9C02-0D69BE58F7A2}"/>
            </c:ext>
          </c:extLst>
        </c:ser>
        <c:dLbls>
          <c:showLegendKey val="0"/>
          <c:showVal val="0"/>
          <c:showCatName val="0"/>
          <c:showSerName val="0"/>
          <c:showPercent val="0"/>
          <c:showBubbleSize val="0"/>
        </c:dLbls>
        <c:gapWidth val="150"/>
        <c:axId val="826947647"/>
        <c:axId val="826949087"/>
      </c:barChart>
      <c:catAx>
        <c:axId val="826947647"/>
        <c:scaling>
          <c:orientation val="minMax"/>
        </c:scaling>
        <c:delete val="0"/>
        <c:axPos val="b"/>
        <c:numFmt formatCode="General" sourceLinked="1"/>
        <c:majorTickMark val="out"/>
        <c:minorTickMark val="none"/>
        <c:tickLblPos val="nextTo"/>
        <c:crossAx val="826949087"/>
        <c:crosses val="autoZero"/>
        <c:auto val="1"/>
        <c:lblAlgn val="ctr"/>
        <c:lblOffset val="100"/>
        <c:noMultiLvlLbl val="0"/>
      </c:catAx>
      <c:valAx>
        <c:axId val="826949087"/>
        <c:scaling>
          <c:orientation val="minMax"/>
        </c:scaling>
        <c:delete val="0"/>
        <c:axPos val="l"/>
        <c:numFmt formatCode="0.000" sourceLinked="1"/>
        <c:majorTickMark val="out"/>
        <c:minorTickMark val="none"/>
        <c:tickLblPos val="nextTo"/>
        <c:crossAx val="826947647"/>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Universo de 54 colaboradores</a:t>
            </a:r>
          </a:p>
        </c:rich>
      </c:tx>
      <c:overlay val="0"/>
    </c:title>
    <c:autoTitleDeleted val="0"/>
    <c:plotArea>
      <c:layout/>
      <c:pieChart>
        <c:varyColors val="1"/>
        <c:ser>
          <c:idx val="0"/>
          <c:order val="0"/>
          <c:dLbls>
            <c:dLbl>
              <c:idx val="0"/>
              <c:layout>
                <c:manualLayout>
                  <c:x val="-7.7684278688922234E-2"/>
                  <c:y val="-1.3606530563267593E-2"/>
                </c:manualLayout>
              </c:layout>
              <c:tx>
                <c:rich>
                  <a:bodyPr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fld id="{BEF2755A-137D-470B-BD88-1A5E58D0EE71}" type="CATEGORYNAME">
                      <a:rPr lang="en-US" sz="10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t>[NOMBRE DE CATEGORÍA]</a:t>
                    </a:fld>
                    <a:endParaRPr lang="es-PE"/>
                  </a:p>
                </c:rich>
              </c:tx>
              <c:spPr>
                <a:solidFill>
                  <a:sysClr val="window" lastClr="FFFFFF"/>
                </a:solidFill>
                <a:ln>
                  <a:noFill/>
                </a:ln>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0-8C5B-41F0-A443-21A653C8F7C1}"/>
                </c:ext>
              </c:extLst>
            </c:dLbl>
            <c:dLbl>
              <c:idx val="1"/>
              <c:layout>
                <c:manualLayout>
                  <c:x val="7.5005510458269753E-2"/>
                  <c:y val="-2.2677550938779267E-2"/>
                </c:manualLayout>
              </c:layout>
              <c:tx>
                <c:rich>
                  <a:bodyPr wrap="square" lIns="38100" tIns="19050" rIns="38100" bIns="19050" anchor="ctr">
                    <a:spAutoFit/>
                  </a:bodyPr>
                  <a:lstStyle/>
                  <a:p>
                    <a:pPr>
                      <a:defRPr/>
                    </a:pPr>
                    <a:fld id="{8DD4D88C-8C33-4168-822F-BDCF7403572F}" type="CATEGORYNAME">
                      <a:rPr lang="es-ES" sz="1000" b="0" i="0" u="none" strike="noStrike" kern="1200" baseline="0">
                        <a:solidFill>
                          <a:sysClr val="windowText" lastClr="000000"/>
                        </a:solidFill>
                      </a:rPr>
                      <a:pPr>
                        <a:defRPr/>
                      </a:pPr>
                      <a:t>[NOMBRE DE CATEGORÍA]</a:t>
                    </a:fld>
                    <a:endParaRPr lang="es-PE"/>
                  </a:p>
                </c:rich>
              </c:tx>
              <c:spPr>
                <a:solidFill>
                  <a:sysClr val="window" lastClr="FFFFFF"/>
                </a:solidFill>
                <a:ln>
                  <a:noFill/>
                </a:ln>
                <a:effectLst>
                  <a:softEdge rad="0"/>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1-8C5B-41F0-A443-21A653C8F7C1}"/>
                </c:ext>
              </c:extLst>
            </c:dLbl>
            <c:spPr>
              <a:solidFill>
                <a:sysClr val="window" lastClr="FFFFFF"/>
              </a:solidFill>
              <a:ln>
                <a:solidFill>
                  <a:sysClr val="windowText" lastClr="000000">
                    <a:lumMod val="65000"/>
                    <a:lumOff val="35000"/>
                  </a:sysClr>
                </a:solidFill>
              </a:ln>
              <a:effectLst/>
            </c:spPr>
            <c:dLblPos val="outEnd"/>
            <c:showLegendKey val="0"/>
            <c:showVal val="0"/>
            <c:showCatName val="1"/>
            <c:showSerName val="0"/>
            <c:showPercent val="1"/>
            <c:showBubbleSize val="0"/>
            <c:showLeaderLines val="1"/>
            <c:extLst>
              <c:ext xmlns:c15="http://schemas.microsoft.com/office/drawing/2012/chart" uri="{CE6537A1-D6FC-4f65-9D91-7224C49458BB}">
                <c15:spPr xmlns:c15="http://schemas.microsoft.com/office/drawing/2012/chart">
                  <a:prstGeom prst="wedgeRectCallout">
                    <a:avLst/>
                  </a:prstGeom>
                </c15:spPr>
              </c:ext>
            </c:extLst>
          </c:dLbls>
          <c:cat>
            <c:strRef>
              <c:f>DataResumen!$A$3:$A$4</c:f>
              <c:strCache>
                <c:ptCount val="2"/>
                <c:pt idx="0">
                  <c:v>Completaron 44 personas (81.48%)</c:v>
                </c:pt>
                <c:pt idx="1">
                  <c:v>No completaron 10 personas (18.52%)</c:v>
                </c:pt>
              </c:strCache>
            </c:strRef>
          </c:cat>
          <c:val>
            <c:numRef>
              <c:f>DataResumen!$B$3:$B$4</c:f>
              <c:numCache>
                <c:formatCode>General</c:formatCode>
                <c:ptCount val="2"/>
                <c:pt idx="0">
                  <c:v>44</c:v>
                </c:pt>
                <c:pt idx="1">
                  <c:v>10</c:v>
                </c:pt>
              </c:numCache>
            </c:numRef>
          </c:val>
          <c:extLst>
            <c:ext xmlns:c16="http://schemas.microsoft.com/office/drawing/2014/chart" uri="{C3380CC4-5D6E-409C-BE32-E72D297353CC}">
              <c16:uniqueId val="{00000002-8C5B-41F0-A443-21A653C8F7C1}"/>
            </c:ext>
          </c:extLst>
        </c:ser>
        <c:dLbls>
          <c:showLegendKey val="0"/>
          <c:showVal val="0"/>
          <c:showCatName val="0"/>
          <c:showSerName val="0"/>
          <c:showPercent val="0"/>
          <c:showBubbleSize val="0"/>
          <c:showLeaderLines val="1"/>
        </c:dLbls>
        <c:firstSliceAng val="97"/>
      </c:pieChart>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DataResumen!$B$15</c:f>
              <c:strCache>
                <c:ptCount val="1"/>
                <c:pt idx="0">
                  <c:v>Promedio</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DataResumen!$A$16:$A$20</c:f>
              <c:strCache>
                <c:ptCount val="5"/>
                <c:pt idx="0">
                  <c:v>Redacción de Cartas para entidades públicas</c:v>
                </c:pt>
                <c:pt idx="1">
                  <c:v>Absolución de Consultas</c:v>
                </c:pt>
                <c:pt idx="2">
                  <c:v>Soporte Legal</c:v>
                </c:pt>
                <c:pt idx="3">
                  <c:v>Redacción de Contratos con proveedores y clientes</c:v>
                </c:pt>
                <c:pt idx="4">
                  <c:v>Redacción de reclamos a proveedores</c:v>
                </c:pt>
              </c:strCache>
            </c:strRef>
          </c:cat>
          <c:val>
            <c:numRef>
              <c:f>DataResumen!$B$16:$B$20</c:f>
              <c:numCache>
                <c:formatCode>General</c:formatCode>
                <c:ptCount val="5"/>
                <c:pt idx="0" formatCode="0.000">
                  <c:v>4.4000000000000004</c:v>
                </c:pt>
                <c:pt idx="1">
                  <c:v>4.3849999999999998</c:v>
                </c:pt>
                <c:pt idx="2">
                  <c:v>4.375</c:v>
                </c:pt>
                <c:pt idx="3">
                  <c:v>4.3419999999999996</c:v>
                </c:pt>
                <c:pt idx="4">
                  <c:v>4.1790000000000003</c:v>
                </c:pt>
              </c:numCache>
            </c:numRef>
          </c:val>
          <c:extLst>
            <c:ext xmlns:c16="http://schemas.microsoft.com/office/drawing/2014/chart" uri="{C3380CC4-5D6E-409C-BE32-E72D297353CC}">
              <c16:uniqueId val="{00000000-568F-4DAE-AC5D-9926C5F6130D}"/>
            </c:ext>
          </c:extLst>
        </c:ser>
        <c:dLbls>
          <c:showLegendKey val="0"/>
          <c:showVal val="0"/>
          <c:showCatName val="0"/>
          <c:showSerName val="0"/>
          <c:showPercent val="0"/>
          <c:showBubbleSize val="0"/>
        </c:dLbls>
        <c:gapWidth val="150"/>
        <c:axId val="826936607"/>
        <c:axId val="826927007"/>
      </c:barChart>
      <c:catAx>
        <c:axId val="826936607"/>
        <c:scaling>
          <c:orientation val="minMax"/>
        </c:scaling>
        <c:delete val="0"/>
        <c:axPos val="b"/>
        <c:numFmt formatCode="General" sourceLinked="1"/>
        <c:majorTickMark val="out"/>
        <c:minorTickMark val="none"/>
        <c:tickLblPos val="nextTo"/>
        <c:crossAx val="826927007"/>
        <c:crosses val="autoZero"/>
        <c:auto val="1"/>
        <c:lblAlgn val="ctr"/>
        <c:lblOffset val="100"/>
        <c:noMultiLvlLbl val="0"/>
      </c:catAx>
      <c:valAx>
        <c:axId val="826927007"/>
        <c:scaling>
          <c:orientation val="minMax"/>
        </c:scaling>
        <c:delete val="0"/>
        <c:axPos val="l"/>
        <c:numFmt formatCode="0.000" sourceLinked="1"/>
        <c:majorTickMark val="out"/>
        <c:minorTickMark val="none"/>
        <c:tickLblPos val="nextTo"/>
        <c:crossAx val="826936607"/>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Multiarea</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trendline>
            <c:spPr>
              <a:ln w="19050" cap="rnd">
                <a:solidFill>
                  <a:schemeClr val="accent1"/>
                </a:solidFill>
                <a:prstDash val="sysDot"/>
              </a:ln>
              <a:effectLst/>
            </c:spPr>
            <c:trendlineType val="poly"/>
            <c:order val="2"/>
            <c:dispRSqr val="0"/>
            <c:dispEq val="0"/>
          </c:trendline>
          <c:cat>
            <c:strRef>
              <c:f>usado4!$A$50:$A$54</c:f>
              <c:strCache>
                <c:ptCount val="5"/>
                <c:pt idx="0">
                  <c:v>2021</c:v>
                </c:pt>
                <c:pt idx="1">
                  <c:v>2022</c:v>
                </c:pt>
                <c:pt idx="2">
                  <c:v>2023</c:v>
                </c:pt>
                <c:pt idx="3">
                  <c:v>2024-01</c:v>
                </c:pt>
                <c:pt idx="4">
                  <c:v>2024-02</c:v>
                </c:pt>
              </c:strCache>
            </c:strRef>
          </c:cat>
          <c:val>
            <c:numRef>
              <c:f>usado4!$B$50:$B$54</c:f>
              <c:numCache>
                <c:formatCode>0.000</c:formatCode>
                <c:ptCount val="5"/>
                <c:pt idx="0">
                  <c:v>3.508</c:v>
                </c:pt>
                <c:pt idx="1">
                  <c:v>3.496</c:v>
                </c:pt>
                <c:pt idx="2">
                  <c:v>4.0149999999999997</c:v>
                </c:pt>
                <c:pt idx="3">
                  <c:v>4.1832152732847678</c:v>
                </c:pt>
                <c:pt idx="4" formatCode="General">
                  <c:v>4.2350000000000003</c:v>
                </c:pt>
              </c:numCache>
            </c:numRef>
          </c:val>
          <c:extLst>
            <c:ext xmlns:c16="http://schemas.microsoft.com/office/drawing/2014/chart" uri="{C3380CC4-5D6E-409C-BE32-E72D297353CC}">
              <c16:uniqueId val="{00000001-686B-4E18-B6E1-D6CC92752A21}"/>
            </c:ext>
          </c:extLst>
        </c:ser>
        <c:dLbls>
          <c:dLblPos val="outEnd"/>
          <c:showLegendKey val="0"/>
          <c:showVal val="1"/>
          <c:showCatName val="0"/>
          <c:showSerName val="0"/>
          <c:showPercent val="0"/>
          <c:showBubbleSize val="0"/>
        </c:dLbls>
        <c:gapWidth val="267"/>
        <c:overlap val="-43"/>
        <c:axId val="83113136"/>
        <c:axId val="1012194080"/>
      </c:barChart>
      <c:catAx>
        <c:axId val="8311313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1" i="0" u="none" strike="noStrike" kern="1200" cap="none" spc="0" normalizeH="0" baseline="0">
                <a:solidFill>
                  <a:sysClr val="windowText" lastClr="000000"/>
                </a:solidFill>
                <a:latin typeface="+mn-lt"/>
                <a:ea typeface="+mn-ea"/>
                <a:cs typeface="+mn-cs"/>
              </a:defRPr>
            </a:pPr>
            <a:endParaRPr lang="es-PE"/>
          </a:p>
        </c:txPr>
        <c:crossAx val="1012194080"/>
        <c:crosses val="autoZero"/>
        <c:auto val="1"/>
        <c:lblAlgn val="ctr"/>
        <c:lblOffset val="100"/>
        <c:noMultiLvlLbl val="0"/>
      </c:catAx>
      <c:valAx>
        <c:axId val="101219408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83113136"/>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Gerencia sin autoevaluación</a:t>
            </a:r>
          </a:p>
        </c:rich>
      </c:tx>
      <c:overlay val="0"/>
    </c:title>
    <c:autoTitleDeleted val="0"/>
    <c:plotArea>
      <c:layout/>
      <c:barChart>
        <c:barDir val="col"/>
        <c:grouping val="clustered"/>
        <c:varyColors val="0"/>
        <c:ser>
          <c:idx val="0"/>
          <c:order val="0"/>
          <c:tx>
            <c:strRef>
              <c:f>DataResumen!$M$15</c:f>
              <c:strCache>
                <c:ptCount val="1"/>
                <c:pt idx="0">
                  <c:v>Promedios</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DataResumen!$L$16:$L$20</c:f>
              <c:strCache>
                <c:ptCount val="5"/>
                <c:pt idx="0">
                  <c:v>Operaciones</c:v>
                </c:pt>
                <c:pt idx="1">
                  <c:v>Gestión Humana y Sostenibilidad</c:v>
                </c:pt>
                <c:pt idx="2">
                  <c:v>Administración y Finanzas</c:v>
                </c:pt>
                <c:pt idx="3">
                  <c:v>Agrícola</c:v>
                </c:pt>
                <c:pt idx="4">
                  <c:v>Industrial y de Mantenimiento</c:v>
                </c:pt>
              </c:strCache>
            </c:strRef>
          </c:cat>
          <c:val>
            <c:numRef>
              <c:f>DataResumen!$M$16:$M$20</c:f>
              <c:numCache>
                <c:formatCode>General</c:formatCode>
                <c:ptCount val="5"/>
                <c:pt idx="0">
                  <c:v>4.5880000000000001</c:v>
                </c:pt>
                <c:pt idx="1">
                  <c:v>4.5529999999999999</c:v>
                </c:pt>
                <c:pt idx="2">
                  <c:v>4.3310000000000004</c:v>
                </c:pt>
                <c:pt idx="3">
                  <c:v>4.0309999999999997</c:v>
                </c:pt>
                <c:pt idx="4" formatCode="0.000">
                  <c:v>3.85</c:v>
                </c:pt>
              </c:numCache>
            </c:numRef>
          </c:val>
          <c:extLst>
            <c:ext xmlns:c16="http://schemas.microsoft.com/office/drawing/2014/chart" uri="{C3380CC4-5D6E-409C-BE32-E72D297353CC}">
              <c16:uniqueId val="{00000000-4443-4333-921F-AAD0234281B7}"/>
            </c:ext>
          </c:extLst>
        </c:ser>
        <c:dLbls>
          <c:showLegendKey val="0"/>
          <c:showVal val="0"/>
          <c:showCatName val="0"/>
          <c:showSerName val="0"/>
          <c:showPercent val="0"/>
          <c:showBubbleSize val="0"/>
        </c:dLbls>
        <c:gapWidth val="150"/>
        <c:axId val="826940447"/>
        <c:axId val="826940927"/>
      </c:barChart>
      <c:catAx>
        <c:axId val="826940447"/>
        <c:scaling>
          <c:orientation val="minMax"/>
        </c:scaling>
        <c:delete val="0"/>
        <c:axPos val="b"/>
        <c:numFmt formatCode="General" sourceLinked="1"/>
        <c:majorTickMark val="out"/>
        <c:minorTickMark val="none"/>
        <c:tickLblPos val="nextTo"/>
        <c:crossAx val="826940927"/>
        <c:crosses val="autoZero"/>
        <c:auto val="1"/>
        <c:lblAlgn val="ctr"/>
        <c:lblOffset val="100"/>
        <c:noMultiLvlLbl val="0"/>
      </c:catAx>
      <c:valAx>
        <c:axId val="826940927"/>
        <c:scaling>
          <c:orientation val="minMax"/>
        </c:scaling>
        <c:delete val="0"/>
        <c:axPos val="l"/>
        <c:numFmt formatCode="General" sourceLinked="1"/>
        <c:majorTickMark val="out"/>
        <c:minorTickMark val="none"/>
        <c:tickLblPos val="nextTo"/>
        <c:crossAx val="826940447"/>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manualLayout>
          <c:layoutTarget val="inner"/>
          <c:xMode val="edge"/>
          <c:yMode val="edge"/>
          <c:x val="9.2435991872521828E-2"/>
          <c:y val="0.15738722591853557"/>
          <c:w val="0.7875252773166006"/>
          <c:h val="0.57119014925888045"/>
        </c:manualLayout>
      </c:layout>
      <c:barChart>
        <c:barDir val="col"/>
        <c:grouping val="clustered"/>
        <c:varyColors val="0"/>
        <c:ser>
          <c:idx val="0"/>
          <c:order val="0"/>
          <c:tx>
            <c:strRef>
              <c:f>DataResumen!$B$36</c:f>
              <c:strCache>
                <c:ptCount val="1"/>
                <c:pt idx="0">
                  <c:v>2022</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Redacción de Cartas para entidades públicas</c:v>
                </c:pt>
                <c:pt idx="1">
                  <c:v>Absolución de Consultas</c:v>
                </c:pt>
                <c:pt idx="2">
                  <c:v>Soporte Legal</c:v>
                </c:pt>
                <c:pt idx="3">
                  <c:v>Redacción de Contratos con proveedores y clientes</c:v>
                </c:pt>
                <c:pt idx="4">
                  <c:v>Redacción de reclamos a proveedores</c:v>
                </c:pt>
              </c:strCache>
            </c:strRef>
          </c:cat>
          <c:val>
            <c:numRef>
              <c:f>DataResumen!$B$37:$B$41</c:f>
              <c:numCache>
                <c:formatCode>_-* #,##0.000_-;\-* #,##0.000_-;_-* "-"??_-;_-@_-</c:formatCode>
                <c:ptCount val="5"/>
                <c:pt idx="0">
                  <c:v>4.0238095238095202</c:v>
                </c:pt>
                <c:pt idx="1">
                  <c:v>4.0548885077186965</c:v>
                </c:pt>
                <c:pt idx="2">
                  <c:v>4.0400962309542905</c:v>
                </c:pt>
                <c:pt idx="3">
                  <c:v>3.9591836734693877</c:v>
                </c:pt>
                <c:pt idx="4">
                  <c:v>3.9565217391304346</c:v>
                </c:pt>
              </c:numCache>
            </c:numRef>
          </c:val>
          <c:extLst>
            <c:ext xmlns:c16="http://schemas.microsoft.com/office/drawing/2014/chart" uri="{C3380CC4-5D6E-409C-BE32-E72D297353CC}">
              <c16:uniqueId val="{00000000-470F-47AF-B396-056D584F3B8A}"/>
            </c:ext>
          </c:extLst>
        </c:ser>
        <c:ser>
          <c:idx val="1"/>
          <c:order val="1"/>
          <c:tx>
            <c:strRef>
              <c:f>DataResumen!$C$36</c:f>
              <c:strCache>
                <c:ptCount val="1"/>
                <c:pt idx="0">
                  <c:v>2023</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Redacción de Cartas para entidades públicas</c:v>
                </c:pt>
                <c:pt idx="1">
                  <c:v>Absolución de Consultas</c:v>
                </c:pt>
                <c:pt idx="2">
                  <c:v>Soporte Legal</c:v>
                </c:pt>
                <c:pt idx="3">
                  <c:v>Redacción de Contratos con proveedores y clientes</c:v>
                </c:pt>
                <c:pt idx="4">
                  <c:v>Redacción de reclamos a proveedores</c:v>
                </c:pt>
              </c:strCache>
            </c:strRef>
          </c:cat>
          <c:val>
            <c:numRef>
              <c:f>DataResumen!$C$37:$C$41</c:f>
              <c:numCache>
                <c:formatCode>0.000</c:formatCode>
                <c:ptCount val="5"/>
                <c:pt idx="0">
                  <c:v>4.2397558849171748</c:v>
                </c:pt>
                <c:pt idx="1">
                  <c:v>4.3040816326530607</c:v>
                </c:pt>
                <c:pt idx="2">
                  <c:v>4.3516057585825028</c:v>
                </c:pt>
                <c:pt idx="3">
                  <c:v>4.3045609548167096</c:v>
                </c:pt>
                <c:pt idx="4">
                  <c:v>4.2905263157894744</c:v>
                </c:pt>
              </c:numCache>
            </c:numRef>
          </c:val>
          <c:extLst>
            <c:ext xmlns:c16="http://schemas.microsoft.com/office/drawing/2014/chart" uri="{C3380CC4-5D6E-409C-BE32-E72D297353CC}">
              <c16:uniqueId val="{00000001-470F-47AF-B396-056D584F3B8A}"/>
            </c:ext>
          </c:extLst>
        </c:ser>
        <c:ser>
          <c:idx val="2"/>
          <c:order val="2"/>
          <c:tx>
            <c:strRef>
              <c:f>DataResumen!$D$36</c:f>
              <c:strCache>
                <c:ptCount val="1"/>
                <c:pt idx="0">
                  <c:v>2024-01</c:v>
                </c:pt>
              </c:strCache>
            </c:strRef>
          </c:tx>
          <c:spPr>
            <a:solidFill>
              <a:schemeClr val="accent6">
                <a:lumMod val="75000"/>
                <a:alpha val="93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Redacción de Cartas para entidades públicas</c:v>
                </c:pt>
                <c:pt idx="1">
                  <c:v>Absolución de Consultas</c:v>
                </c:pt>
                <c:pt idx="2">
                  <c:v>Soporte Legal</c:v>
                </c:pt>
                <c:pt idx="3">
                  <c:v>Redacción de Contratos con proveedores y clientes</c:v>
                </c:pt>
                <c:pt idx="4">
                  <c:v>Redacción de reclamos a proveedores</c:v>
                </c:pt>
              </c:strCache>
            </c:strRef>
          </c:cat>
          <c:val>
            <c:numRef>
              <c:f>DataResumen!$D$37:$D$41</c:f>
              <c:numCache>
                <c:formatCode>0.000</c:formatCode>
                <c:ptCount val="5"/>
                <c:pt idx="0">
                  <c:v>4.3570000000000002</c:v>
                </c:pt>
                <c:pt idx="1">
                  <c:v>4.218</c:v>
                </c:pt>
                <c:pt idx="2" formatCode="General">
                  <c:v>4.1829999999999998</c:v>
                </c:pt>
                <c:pt idx="3">
                  <c:v>4.218</c:v>
                </c:pt>
                <c:pt idx="4">
                  <c:v>4.2910000000000004</c:v>
                </c:pt>
              </c:numCache>
            </c:numRef>
          </c:val>
          <c:extLst>
            <c:ext xmlns:c16="http://schemas.microsoft.com/office/drawing/2014/chart" uri="{C3380CC4-5D6E-409C-BE32-E72D297353CC}">
              <c16:uniqueId val="{00000002-470F-47AF-B396-056D584F3B8A}"/>
            </c:ext>
          </c:extLst>
        </c:ser>
        <c:ser>
          <c:idx val="3"/>
          <c:order val="3"/>
          <c:tx>
            <c:strRef>
              <c:f>DataResumen!$E$36</c:f>
              <c:strCache>
                <c:ptCount val="1"/>
                <c:pt idx="0">
                  <c:v>2024-02</c:v>
                </c:pt>
              </c:strCache>
            </c:strRef>
          </c:tx>
          <c:spPr>
            <a:solidFill>
              <a:schemeClr val="accent4">
                <a:lumMod val="75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Redacción de Cartas para entidades públicas</c:v>
                </c:pt>
                <c:pt idx="1">
                  <c:v>Absolución de Consultas</c:v>
                </c:pt>
                <c:pt idx="2">
                  <c:v>Soporte Legal</c:v>
                </c:pt>
                <c:pt idx="3">
                  <c:v>Redacción de Contratos con proveedores y clientes</c:v>
                </c:pt>
                <c:pt idx="4">
                  <c:v>Redacción de reclamos a proveedores</c:v>
                </c:pt>
              </c:strCache>
            </c:strRef>
          </c:cat>
          <c:val>
            <c:numRef>
              <c:f>DataResumen!$E$37:$E$41</c:f>
              <c:numCache>
                <c:formatCode>General</c:formatCode>
                <c:ptCount val="5"/>
                <c:pt idx="0">
                  <c:v>4.4000000000000004</c:v>
                </c:pt>
                <c:pt idx="1">
                  <c:v>4.3849999999999998</c:v>
                </c:pt>
                <c:pt idx="2">
                  <c:v>4.375</c:v>
                </c:pt>
                <c:pt idx="3">
                  <c:v>4.3419999999999996</c:v>
                </c:pt>
                <c:pt idx="4">
                  <c:v>4.1790000000000003</c:v>
                </c:pt>
              </c:numCache>
            </c:numRef>
          </c:val>
          <c:extLst>
            <c:ext xmlns:c16="http://schemas.microsoft.com/office/drawing/2014/chart" uri="{C3380CC4-5D6E-409C-BE32-E72D297353CC}">
              <c16:uniqueId val="{00000003-470F-47AF-B396-056D584F3B8A}"/>
            </c:ext>
          </c:extLst>
        </c:ser>
        <c:dLbls>
          <c:showLegendKey val="0"/>
          <c:showVal val="0"/>
          <c:showCatName val="0"/>
          <c:showSerName val="0"/>
          <c:showPercent val="0"/>
          <c:showBubbleSize val="0"/>
        </c:dLbls>
        <c:gapWidth val="127"/>
        <c:overlap val="-47"/>
        <c:axId val="278431680"/>
        <c:axId val="278427840"/>
      </c:barChart>
      <c:catAx>
        <c:axId val="278431680"/>
        <c:scaling>
          <c:orientation val="minMax"/>
        </c:scaling>
        <c:delete val="0"/>
        <c:axPos val="b"/>
        <c:numFmt formatCode="General" sourceLinked="1"/>
        <c:majorTickMark val="out"/>
        <c:minorTickMark val="none"/>
        <c:tickLblPos val="nextTo"/>
        <c:txPr>
          <a:bodyPr rot="0" vert="horz"/>
          <a:lstStyle/>
          <a:p>
            <a:pPr>
              <a:defRPr/>
            </a:pPr>
            <a:endParaRPr lang="es-PE"/>
          </a:p>
        </c:txPr>
        <c:crossAx val="278427840"/>
        <c:crosses val="autoZero"/>
        <c:auto val="1"/>
        <c:lblAlgn val="ctr"/>
        <c:lblOffset val="100"/>
        <c:noMultiLvlLbl val="0"/>
      </c:catAx>
      <c:valAx>
        <c:axId val="278427840"/>
        <c:scaling>
          <c:orientation val="minMax"/>
        </c:scaling>
        <c:delete val="0"/>
        <c:axPos val="l"/>
        <c:numFmt formatCode="_-* #,##0.000_-;\-* #,##0.000_-;_-* &quot;-&quot;??_-;_-@_-" sourceLinked="1"/>
        <c:majorTickMark val="out"/>
        <c:minorTickMark val="none"/>
        <c:tickLblPos val="nextTo"/>
        <c:crossAx val="278431680"/>
        <c:crosses val="autoZero"/>
        <c:crossBetween val="between"/>
      </c:valAx>
      <c:spPr>
        <a:pattFill prst="pct5">
          <a:fgClr>
            <a:srgbClr val="000000"/>
          </a:fgClr>
          <a:bgClr>
            <a:srgbClr val="FFFFFF"/>
          </a:bgClr>
        </a:pattFill>
      </c:spPr>
    </c:plotArea>
    <c:legend>
      <c:legendPos val="r"/>
      <c:overlay val="0"/>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Histórica</a:t>
            </a:r>
          </a:p>
        </c:rich>
      </c:tx>
      <c:overlay val="0"/>
    </c:title>
    <c:autoTitleDeleted val="0"/>
    <c:plotArea>
      <c:layout/>
      <c:barChart>
        <c:barDir val="col"/>
        <c:grouping val="clustered"/>
        <c:varyColors val="0"/>
        <c:ser>
          <c:idx val="0"/>
          <c:order val="0"/>
          <c:tx>
            <c:v>Total</c:v>
          </c:tx>
          <c:spPr>
            <a:solidFill>
              <a:srgbClr val="9DD866"/>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HistoricoAreas!$B$1:$F$1</c:f>
              <c:strCache>
                <c:ptCount val="5"/>
                <c:pt idx="0">
                  <c:v>2021</c:v>
                </c:pt>
                <c:pt idx="1">
                  <c:v>2022</c:v>
                </c:pt>
                <c:pt idx="2">
                  <c:v>2023</c:v>
                </c:pt>
                <c:pt idx="3">
                  <c:v>2024-01</c:v>
                </c:pt>
                <c:pt idx="4">
                  <c:v>2024-02</c:v>
                </c:pt>
              </c:strCache>
            </c:strRef>
          </c:cat>
          <c:val>
            <c:numRef>
              <c:f>HistoricoAreas!$B$3:$F$3</c:f>
              <c:numCache>
                <c:formatCode>_-* #,##0.000_-;\-* #,##0.000_-;_-* "-"??_-;_-@_-</c:formatCode>
                <c:ptCount val="5"/>
                <c:pt idx="0">
                  <c:v>4.04</c:v>
                </c:pt>
                <c:pt idx="1">
                  <c:v>4.0017261950955501</c:v>
                </c:pt>
                <c:pt idx="2">
                  <c:v>4.0752781320728761</c:v>
                </c:pt>
                <c:pt idx="3">
                  <c:v>4.2711554050489013</c:v>
                </c:pt>
                <c:pt idx="4" formatCode="General">
                  <c:v>4.2629999999999999</c:v>
                </c:pt>
              </c:numCache>
            </c:numRef>
          </c:val>
          <c:extLst>
            <c:ext xmlns:c16="http://schemas.microsoft.com/office/drawing/2014/chart" uri="{C3380CC4-5D6E-409C-BE32-E72D297353CC}">
              <c16:uniqueId val="{00000000-5150-494B-9699-CE19A3D947E2}"/>
            </c:ext>
          </c:extLst>
        </c:ser>
        <c:dLbls>
          <c:showLegendKey val="0"/>
          <c:showVal val="0"/>
          <c:showCatName val="0"/>
          <c:showSerName val="0"/>
          <c:showPercent val="0"/>
          <c:showBubbleSize val="0"/>
        </c:dLbls>
        <c:gapWidth val="150"/>
        <c:axId val="249554128"/>
        <c:axId val="249559408"/>
      </c:barChart>
      <c:catAx>
        <c:axId val="249554128"/>
        <c:scaling>
          <c:orientation val="minMax"/>
        </c:scaling>
        <c:delete val="0"/>
        <c:axPos val="b"/>
        <c:numFmt formatCode="General" sourceLinked="1"/>
        <c:majorTickMark val="out"/>
        <c:minorTickMark val="none"/>
        <c:tickLblPos val="nextTo"/>
        <c:crossAx val="249559408"/>
        <c:crosses val="autoZero"/>
        <c:auto val="1"/>
        <c:lblAlgn val="ctr"/>
        <c:lblOffset val="100"/>
        <c:noMultiLvlLbl val="0"/>
      </c:catAx>
      <c:valAx>
        <c:axId val="249559408"/>
        <c:scaling>
          <c:orientation val="minMax"/>
        </c:scaling>
        <c:delete val="0"/>
        <c:axPos val="l"/>
        <c:numFmt formatCode="_-* #,##0.000_-;\-* #,##0.000_-;_-* &quot;-&quot;??_-;_-@_-" sourceLinked="1"/>
        <c:majorTickMark val="out"/>
        <c:minorTickMark val="none"/>
        <c:tickLblPos val="nextTo"/>
        <c:crossAx val="249554128"/>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cap="none" spc="0" normalizeH="0" baseline="0">
                <a:solidFill>
                  <a:schemeClr val="tx1"/>
                </a:solidFill>
              </a:rPr>
              <a:t>Satisfacción Histórica Administración (Acumulado)</a:t>
            </a:r>
          </a:p>
        </c:rich>
      </c:tx>
      <c:layout>
        <c:manualLayout>
          <c:xMode val="edge"/>
          <c:yMode val="edge"/>
          <c:x val="0.19609684607607766"/>
          <c:y val="1.816239469028826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cked"/>
        <c:varyColors val="0"/>
        <c:ser>
          <c:idx val="0"/>
          <c:order val="0"/>
          <c:tx>
            <c:strRef>
              <c:f>Graficos!$D$72:$G$72</c:f>
              <c:strCache>
                <c:ptCount val="4"/>
                <c:pt idx="0">
                  <c:v>2021</c:v>
                </c:pt>
                <c:pt idx="1">
                  <c:v>2022</c:v>
                </c:pt>
                <c:pt idx="2">
                  <c:v>2023</c:v>
                </c:pt>
                <c:pt idx="3">
                  <c:v>2024</c:v>
                </c:pt>
              </c:strCache>
            </c:strRef>
          </c:tx>
          <c:spPr>
            <a:ln w="28575" cap="rnd">
              <a:solidFill>
                <a:schemeClr val="accent1"/>
              </a:solidFill>
              <a:round/>
            </a:ln>
            <a:effectLst/>
          </c:spPr>
          <c:marker>
            <c:symbol val="none"/>
          </c:marker>
          <c:dLbls>
            <c:dLbl>
              <c:idx val="0"/>
              <c:layout>
                <c:manualLayout>
                  <c:x val="-7.1883933788409571E-2"/>
                  <c:y val="7.719017743372505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6D0-4CB6-90EA-E4DEC47BE2B2}"/>
                </c:ext>
              </c:extLst>
            </c:dLbl>
            <c:dLbl>
              <c:idx val="1"/>
              <c:layout>
                <c:manualLayout>
                  <c:x val="-4.9765800315052781E-2"/>
                  <c:y val="8.173077610629719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6D0-4CB6-90EA-E4DEC47BE2B2}"/>
                </c:ext>
              </c:extLst>
            </c:dLbl>
            <c:dLbl>
              <c:idx val="2"/>
              <c:layout>
                <c:manualLayout>
                  <c:x val="-4.9765800315052781E-2"/>
                  <c:y val="9.989317079658546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6D0-4CB6-90EA-E4DEC47BE2B2}"/>
                </c:ext>
              </c:extLst>
            </c:dLbl>
            <c:dLbl>
              <c:idx val="3"/>
              <c:layout>
                <c:manualLayout>
                  <c:x val="-3.5941966894204889E-2"/>
                  <c:y val="0.11805556548687374"/>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A6D0-4CB6-90EA-E4DEC47BE2B2}"/>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Graficos!$D$72:$G$72</c:f>
              <c:numCache>
                <c:formatCode>General</c:formatCode>
                <c:ptCount val="4"/>
                <c:pt idx="0">
                  <c:v>2021</c:v>
                </c:pt>
                <c:pt idx="1">
                  <c:v>2022</c:v>
                </c:pt>
                <c:pt idx="2">
                  <c:v>2023</c:v>
                </c:pt>
                <c:pt idx="3">
                  <c:v>2024</c:v>
                </c:pt>
              </c:numCache>
            </c:numRef>
          </c:cat>
          <c:val>
            <c:numRef>
              <c:f>Graficos!$D$73:$G$73</c:f>
              <c:numCache>
                <c:formatCode>_-* #,##0.000_-;\-* #,##0.000_-;_-* "-"??_-;_-@_-</c:formatCode>
                <c:ptCount val="4"/>
                <c:pt idx="0">
                  <c:v>4.04</c:v>
                </c:pt>
                <c:pt idx="1">
                  <c:v>4.0017261950955501</c:v>
                </c:pt>
                <c:pt idx="2">
                  <c:v>4.0752781320728761</c:v>
                </c:pt>
                <c:pt idx="3">
                  <c:v>4.2670777025244506</c:v>
                </c:pt>
              </c:numCache>
            </c:numRef>
          </c:val>
          <c:smooth val="0"/>
          <c:extLst>
            <c:ext xmlns:c16="http://schemas.microsoft.com/office/drawing/2014/chart" uri="{C3380CC4-5D6E-409C-BE32-E72D297353CC}">
              <c16:uniqueId val="{00000004-A6D0-4CB6-90EA-E4DEC47BE2B2}"/>
            </c:ext>
          </c:extLst>
        </c:ser>
        <c:dLbls>
          <c:showLegendKey val="0"/>
          <c:showVal val="0"/>
          <c:showCatName val="0"/>
          <c:showSerName val="0"/>
          <c:showPercent val="0"/>
          <c:showBubbleSize val="0"/>
        </c:dLbls>
        <c:smooth val="0"/>
        <c:axId val="196874864"/>
        <c:axId val="1461838543"/>
      </c:lineChart>
      <c:catAx>
        <c:axId val="196874864"/>
        <c:scaling>
          <c:orientation val="minMax"/>
        </c:scaling>
        <c:delete val="0"/>
        <c:axPos val="b"/>
        <c:numFmt formatCode="General" sourceLinked="1"/>
        <c:majorTickMark val="none"/>
        <c:minorTickMark val="none"/>
        <c:tickLblPos val="nextTo"/>
        <c:spPr>
          <a:noFill/>
          <a:ln w="9525" cap="flat" cmpd="sng" algn="ctr">
            <a:solidFill>
              <a:schemeClr val="tx1">
                <a:lumMod val="85000"/>
                <a:lumOff val="1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61838543"/>
        <c:crosses val="autoZero"/>
        <c:auto val="1"/>
        <c:lblAlgn val="ctr"/>
        <c:lblOffset val="100"/>
        <c:noMultiLvlLbl val="0"/>
      </c:catAx>
      <c:valAx>
        <c:axId val="1461838543"/>
        <c:scaling>
          <c:orientation val="minMax"/>
        </c:scaling>
        <c:delete val="0"/>
        <c:axPos val="l"/>
        <c:numFmt formatCode="_-* #,##0.000_-;\-* #,##0.000_-;_-* &quot;-&quot;??_-;_-@_-" sourceLinked="1"/>
        <c:majorTickMark val="none"/>
        <c:minorTickMark val="none"/>
        <c:tickLblPos val="nextTo"/>
        <c:spPr>
          <a:noFill/>
          <a:ln>
            <a:solidFill>
              <a:schemeClr val="bg2">
                <a:lumMod val="2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96874864"/>
        <c:crosses val="autoZero"/>
        <c:crossBetween val="between"/>
      </c:valAx>
      <c:spPr>
        <a:pattFill prst="pct5">
          <a:fgClr>
            <a:schemeClr val="tx1">
              <a:lumMod val="65000"/>
              <a:lumOff val="35000"/>
            </a:schemeClr>
          </a:fgClr>
          <a:bgClr>
            <a:schemeClr val="bg1"/>
          </a:bgClr>
        </a:patt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a:effectLst/>
  </c:spPr>
  <c:txPr>
    <a:bodyPr/>
    <a:lstStyle/>
    <a:p>
      <a:pPr>
        <a:defRPr/>
      </a:pPr>
      <a:endParaRPr lang="es-PE"/>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DataResumen!$B$15</c:f>
              <c:strCache>
                <c:ptCount val="1"/>
                <c:pt idx="0">
                  <c:v>Promedio</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DataResumen!$A$16:$A$19</c:f>
              <c:strCache>
                <c:ptCount val="4"/>
                <c:pt idx="0">
                  <c:v>Soporte Administrativo</c:v>
                </c:pt>
                <c:pt idx="1">
                  <c:v>Limpieza y Lavandería</c:v>
                </c:pt>
                <c:pt idx="2">
                  <c:v>Administración de Unidades Móviles</c:v>
                </c:pt>
                <c:pt idx="3">
                  <c:v>Comedor</c:v>
                </c:pt>
              </c:strCache>
            </c:strRef>
          </c:cat>
          <c:val>
            <c:numRef>
              <c:f>DataResumen!$B$16:$B$19</c:f>
              <c:numCache>
                <c:formatCode>General</c:formatCode>
                <c:ptCount val="4"/>
                <c:pt idx="0">
                  <c:v>4.3330000000000002</c:v>
                </c:pt>
                <c:pt idx="1">
                  <c:v>4.3280000000000003</c:v>
                </c:pt>
                <c:pt idx="2">
                  <c:v>4.2759999999999998</c:v>
                </c:pt>
                <c:pt idx="3">
                  <c:v>4.1159999999999997</c:v>
                </c:pt>
              </c:numCache>
            </c:numRef>
          </c:val>
          <c:extLst>
            <c:ext xmlns:c16="http://schemas.microsoft.com/office/drawing/2014/chart" uri="{C3380CC4-5D6E-409C-BE32-E72D297353CC}">
              <c16:uniqueId val="{00000000-94FE-4569-99F0-03715EB510AE}"/>
            </c:ext>
          </c:extLst>
        </c:ser>
        <c:dLbls>
          <c:showLegendKey val="0"/>
          <c:showVal val="0"/>
          <c:showCatName val="0"/>
          <c:showSerName val="0"/>
          <c:showPercent val="0"/>
          <c:showBubbleSize val="0"/>
        </c:dLbls>
        <c:gapWidth val="150"/>
        <c:axId val="249558448"/>
        <c:axId val="249553648"/>
      </c:barChart>
      <c:catAx>
        <c:axId val="249558448"/>
        <c:scaling>
          <c:orientation val="minMax"/>
        </c:scaling>
        <c:delete val="0"/>
        <c:axPos val="b"/>
        <c:numFmt formatCode="General" sourceLinked="1"/>
        <c:majorTickMark val="out"/>
        <c:minorTickMark val="none"/>
        <c:tickLblPos val="nextTo"/>
        <c:crossAx val="249553648"/>
        <c:crosses val="autoZero"/>
        <c:auto val="1"/>
        <c:lblAlgn val="ctr"/>
        <c:lblOffset val="100"/>
        <c:noMultiLvlLbl val="0"/>
      </c:catAx>
      <c:valAx>
        <c:axId val="249553648"/>
        <c:scaling>
          <c:orientation val="minMax"/>
        </c:scaling>
        <c:delete val="0"/>
        <c:axPos val="l"/>
        <c:numFmt formatCode="General" sourceLinked="1"/>
        <c:majorTickMark val="out"/>
        <c:minorTickMark val="none"/>
        <c:tickLblPos val="nextTo"/>
        <c:crossAx val="249558448"/>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Gerencia sin autoevaluación</a:t>
            </a:r>
          </a:p>
        </c:rich>
      </c:tx>
      <c:overlay val="0"/>
    </c:title>
    <c:autoTitleDeleted val="0"/>
    <c:plotArea>
      <c:layout/>
      <c:barChart>
        <c:barDir val="col"/>
        <c:grouping val="clustered"/>
        <c:varyColors val="0"/>
        <c:ser>
          <c:idx val="0"/>
          <c:order val="0"/>
          <c:tx>
            <c:strRef>
              <c:f>DataResumen!$M$15</c:f>
              <c:strCache>
                <c:ptCount val="1"/>
                <c:pt idx="0">
                  <c:v>Promedios</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DataResumen!$L$16:$L$20</c:f>
              <c:strCache>
                <c:ptCount val="5"/>
                <c:pt idx="0">
                  <c:v>Administración y Finanzas</c:v>
                </c:pt>
                <c:pt idx="1">
                  <c:v>Agrícola</c:v>
                </c:pt>
                <c:pt idx="2">
                  <c:v>Gestión Humana y Sostenibilidad</c:v>
                </c:pt>
                <c:pt idx="3">
                  <c:v>Operaciones</c:v>
                </c:pt>
                <c:pt idx="4">
                  <c:v>Industrial y de Mantenimiento</c:v>
                </c:pt>
              </c:strCache>
            </c:strRef>
          </c:cat>
          <c:val>
            <c:numRef>
              <c:f>DataResumen!$M$16:$M$20</c:f>
              <c:numCache>
                <c:formatCode>General</c:formatCode>
                <c:ptCount val="5"/>
                <c:pt idx="0">
                  <c:v>4.5279999999999996</c:v>
                </c:pt>
                <c:pt idx="1">
                  <c:v>4.3970000000000002</c:v>
                </c:pt>
                <c:pt idx="2">
                  <c:v>4.3319999999999999</c:v>
                </c:pt>
                <c:pt idx="3">
                  <c:v>4.125</c:v>
                </c:pt>
                <c:pt idx="4">
                  <c:v>3.7189999999999999</c:v>
                </c:pt>
              </c:numCache>
            </c:numRef>
          </c:val>
          <c:extLst>
            <c:ext xmlns:c16="http://schemas.microsoft.com/office/drawing/2014/chart" uri="{C3380CC4-5D6E-409C-BE32-E72D297353CC}">
              <c16:uniqueId val="{00000000-6578-49AC-98DF-49A9E4558F4C}"/>
            </c:ext>
          </c:extLst>
        </c:ser>
        <c:dLbls>
          <c:showLegendKey val="0"/>
          <c:showVal val="0"/>
          <c:showCatName val="0"/>
          <c:showSerName val="0"/>
          <c:showPercent val="0"/>
          <c:showBubbleSize val="0"/>
        </c:dLbls>
        <c:gapWidth val="150"/>
        <c:axId val="249562768"/>
        <c:axId val="249568528"/>
      </c:barChart>
      <c:catAx>
        <c:axId val="249562768"/>
        <c:scaling>
          <c:orientation val="minMax"/>
        </c:scaling>
        <c:delete val="0"/>
        <c:axPos val="b"/>
        <c:numFmt formatCode="General" sourceLinked="1"/>
        <c:majorTickMark val="out"/>
        <c:minorTickMark val="none"/>
        <c:tickLblPos val="nextTo"/>
        <c:crossAx val="249568528"/>
        <c:crosses val="autoZero"/>
        <c:auto val="1"/>
        <c:lblAlgn val="ctr"/>
        <c:lblOffset val="100"/>
        <c:noMultiLvlLbl val="0"/>
      </c:catAx>
      <c:valAx>
        <c:axId val="249568528"/>
        <c:scaling>
          <c:orientation val="minMax"/>
        </c:scaling>
        <c:delete val="0"/>
        <c:axPos val="l"/>
        <c:numFmt formatCode="General" sourceLinked="1"/>
        <c:majorTickMark val="out"/>
        <c:minorTickMark val="none"/>
        <c:tickLblPos val="nextTo"/>
        <c:crossAx val="249562768"/>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DataResumen!$B$36</c:f>
              <c:strCache>
                <c:ptCount val="1"/>
                <c:pt idx="0">
                  <c:v>2022</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DataResumen!$A$37:$A$40</c:f>
              <c:strCache>
                <c:ptCount val="4"/>
                <c:pt idx="0">
                  <c:v>Soporte Administrativo</c:v>
                </c:pt>
                <c:pt idx="1">
                  <c:v>Limpieza y Lavandería</c:v>
                </c:pt>
                <c:pt idx="2">
                  <c:v>Administración de Unidades Móviles</c:v>
                </c:pt>
                <c:pt idx="3">
                  <c:v>Comedor</c:v>
                </c:pt>
              </c:strCache>
            </c:strRef>
          </c:cat>
          <c:val>
            <c:numRef>
              <c:f>DataResumen!$B$37:$B$40</c:f>
              <c:numCache>
                <c:formatCode>_-* #,##0.000_-;\-* #,##0.000_-;_-* "-"??_-;_-@_-</c:formatCode>
                <c:ptCount val="4"/>
                <c:pt idx="0">
                  <c:v>4.1660628019323669</c:v>
                </c:pt>
                <c:pt idx="1">
                  <c:v>4.0453003875968996</c:v>
                </c:pt>
                <c:pt idx="2">
                  <c:v>3.9073836961160904</c:v>
                </c:pt>
                <c:pt idx="3">
                  <c:v>3.888157894736842</c:v>
                </c:pt>
              </c:numCache>
            </c:numRef>
          </c:val>
          <c:extLst>
            <c:ext xmlns:c16="http://schemas.microsoft.com/office/drawing/2014/chart" uri="{C3380CC4-5D6E-409C-BE32-E72D297353CC}">
              <c16:uniqueId val="{00000000-2767-4B3E-AAFC-32DB01195672}"/>
            </c:ext>
          </c:extLst>
        </c:ser>
        <c:ser>
          <c:idx val="1"/>
          <c:order val="1"/>
          <c:tx>
            <c:strRef>
              <c:f>DataResumen!$C$36</c:f>
              <c:strCache>
                <c:ptCount val="1"/>
                <c:pt idx="0">
                  <c:v>2023</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DataResumen!$A$37:$A$40</c:f>
              <c:strCache>
                <c:ptCount val="4"/>
                <c:pt idx="0">
                  <c:v>Soporte Administrativo</c:v>
                </c:pt>
                <c:pt idx="1">
                  <c:v>Limpieza y Lavandería</c:v>
                </c:pt>
                <c:pt idx="2">
                  <c:v>Administración de Unidades Móviles</c:v>
                </c:pt>
                <c:pt idx="3">
                  <c:v>Comedor</c:v>
                </c:pt>
              </c:strCache>
            </c:strRef>
          </c:cat>
          <c:val>
            <c:numRef>
              <c:f>DataResumen!$C$37:$C$40</c:f>
              <c:numCache>
                <c:formatCode>0.000</c:formatCode>
                <c:ptCount val="4"/>
                <c:pt idx="0">
                  <c:v>4.0894298996819183</c:v>
                </c:pt>
                <c:pt idx="1">
                  <c:v>4.1752631578947366</c:v>
                </c:pt>
                <c:pt idx="2">
                  <c:v>3.9592039800995025</c:v>
                </c:pt>
                <c:pt idx="3">
                  <c:v>4.0772154906153482</c:v>
                </c:pt>
              </c:numCache>
            </c:numRef>
          </c:val>
          <c:extLst>
            <c:ext xmlns:c16="http://schemas.microsoft.com/office/drawing/2014/chart" uri="{C3380CC4-5D6E-409C-BE32-E72D297353CC}">
              <c16:uniqueId val="{00000001-2767-4B3E-AAFC-32DB01195672}"/>
            </c:ext>
          </c:extLst>
        </c:ser>
        <c:ser>
          <c:idx val="2"/>
          <c:order val="2"/>
          <c:tx>
            <c:strRef>
              <c:f>DataResumen!$D$36</c:f>
              <c:strCache>
                <c:ptCount val="1"/>
                <c:pt idx="0">
                  <c:v>2024-01</c:v>
                </c:pt>
              </c:strCache>
            </c:strRef>
          </c:tx>
          <c:spPr>
            <a:solidFill>
              <a:schemeClr val="accent6">
                <a:lumMod val="75000"/>
                <a:alpha val="93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DataResumen!$A$37:$A$40</c:f>
              <c:strCache>
                <c:ptCount val="4"/>
                <c:pt idx="0">
                  <c:v>Soporte Administrativo</c:v>
                </c:pt>
                <c:pt idx="1">
                  <c:v>Limpieza y Lavandería</c:v>
                </c:pt>
                <c:pt idx="2">
                  <c:v>Administración de Unidades Móviles</c:v>
                </c:pt>
                <c:pt idx="3">
                  <c:v>Comedor</c:v>
                </c:pt>
              </c:strCache>
            </c:strRef>
          </c:cat>
          <c:val>
            <c:numRef>
              <c:f>DataResumen!$D$37:$D$40</c:f>
              <c:numCache>
                <c:formatCode>General</c:formatCode>
                <c:ptCount val="4"/>
                <c:pt idx="0">
                  <c:v>4.0380000000000003</c:v>
                </c:pt>
                <c:pt idx="1">
                  <c:v>4.0380000000000003</c:v>
                </c:pt>
                <c:pt idx="2">
                  <c:v>4.1959999999999997</c:v>
                </c:pt>
                <c:pt idx="3">
                  <c:v>4.2249999999999996</c:v>
                </c:pt>
              </c:numCache>
            </c:numRef>
          </c:val>
          <c:extLst>
            <c:ext xmlns:c16="http://schemas.microsoft.com/office/drawing/2014/chart" uri="{C3380CC4-5D6E-409C-BE32-E72D297353CC}">
              <c16:uniqueId val="{00000002-2767-4B3E-AAFC-32DB01195672}"/>
            </c:ext>
          </c:extLst>
        </c:ser>
        <c:ser>
          <c:idx val="3"/>
          <c:order val="3"/>
          <c:tx>
            <c:strRef>
              <c:f>DataResumen!$E$36</c:f>
              <c:strCache>
                <c:ptCount val="1"/>
                <c:pt idx="0">
                  <c:v>2024-02</c:v>
                </c:pt>
              </c:strCache>
            </c:strRef>
          </c:tx>
          <c:spPr>
            <a:solidFill>
              <a:schemeClr val="accent4">
                <a:lumMod val="75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DataResumen!$A$37:$A$40</c:f>
              <c:strCache>
                <c:ptCount val="4"/>
                <c:pt idx="0">
                  <c:v>Soporte Administrativo</c:v>
                </c:pt>
                <c:pt idx="1">
                  <c:v>Limpieza y Lavandería</c:v>
                </c:pt>
                <c:pt idx="2">
                  <c:v>Administración de Unidades Móviles</c:v>
                </c:pt>
                <c:pt idx="3">
                  <c:v>Comedor</c:v>
                </c:pt>
              </c:strCache>
            </c:strRef>
          </c:cat>
          <c:val>
            <c:numRef>
              <c:f>DataResumen!$E$37:$E$40</c:f>
              <c:numCache>
                <c:formatCode>General</c:formatCode>
                <c:ptCount val="4"/>
                <c:pt idx="0">
                  <c:v>4.3330000000000002</c:v>
                </c:pt>
                <c:pt idx="1">
                  <c:v>4.3280000000000003</c:v>
                </c:pt>
                <c:pt idx="2">
                  <c:v>4.2759999999999998</c:v>
                </c:pt>
                <c:pt idx="3">
                  <c:v>4.1159999999999997</c:v>
                </c:pt>
              </c:numCache>
            </c:numRef>
          </c:val>
          <c:extLst>
            <c:ext xmlns:c16="http://schemas.microsoft.com/office/drawing/2014/chart" uri="{C3380CC4-5D6E-409C-BE32-E72D297353CC}">
              <c16:uniqueId val="{00000003-2767-4B3E-AAFC-32DB01195672}"/>
            </c:ext>
          </c:extLst>
        </c:ser>
        <c:dLbls>
          <c:showLegendKey val="0"/>
          <c:showVal val="0"/>
          <c:showCatName val="0"/>
          <c:showSerName val="0"/>
          <c:showPercent val="0"/>
          <c:showBubbleSize val="0"/>
        </c:dLbls>
        <c:gapWidth val="127"/>
        <c:overlap val="-47"/>
        <c:axId val="278431680"/>
        <c:axId val="278427840"/>
      </c:barChart>
      <c:catAx>
        <c:axId val="278431680"/>
        <c:scaling>
          <c:orientation val="minMax"/>
        </c:scaling>
        <c:delete val="0"/>
        <c:axPos val="b"/>
        <c:numFmt formatCode="General" sourceLinked="1"/>
        <c:majorTickMark val="out"/>
        <c:minorTickMark val="none"/>
        <c:tickLblPos val="nextTo"/>
        <c:txPr>
          <a:bodyPr rot="0" vert="horz"/>
          <a:lstStyle/>
          <a:p>
            <a:pPr>
              <a:defRPr/>
            </a:pPr>
            <a:endParaRPr lang="es-PE"/>
          </a:p>
        </c:txPr>
        <c:crossAx val="278427840"/>
        <c:crosses val="autoZero"/>
        <c:auto val="1"/>
        <c:lblAlgn val="ctr"/>
        <c:lblOffset val="100"/>
        <c:noMultiLvlLbl val="0"/>
      </c:catAx>
      <c:valAx>
        <c:axId val="278427840"/>
        <c:scaling>
          <c:orientation val="minMax"/>
        </c:scaling>
        <c:delete val="0"/>
        <c:axPos val="l"/>
        <c:numFmt formatCode="_-* #,##0.000_-;\-* #,##0.000_-;_-* &quot;-&quot;??_-;_-@_-" sourceLinked="1"/>
        <c:majorTickMark val="out"/>
        <c:minorTickMark val="none"/>
        <c:tickLblPos val="nextTo"/>
        <c:crossAx val="278431680"/>
        <c:crosses val="autoZero"/>
        <c:crossBetween val="between"/>
      </c:valAx>
      <c:spPr>
        <a:pattFill prst="pct5">
          <a:fgClr>
            <a:srgbClr val="000000"/>
          </a:fgClr>
          <a:bgClr>
            <a:srgbClr val="FFFFFF"/>
          </a:bgClr>
        </a:pattFill>
      </c:spPr>
    </c:plotArea>
    <c:legend>
      <c:legendPos val="r"/>
      <c:overlay val="0"/>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spc="0" baseline="0" dirty="0">
                <a:solidFill>
                  <a:prstClr val="black"/>
                </a:solidFill>
              </a:rPr>
              <a:t>TOP 10 Servicios GFACI 2024 - 02</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barChart>
        <c:barDir val="col"/>
        <c:grouping val="clustered"/>
        <c:varyColors val="0"/>
        <c:ser>
          <c:idx val="0"/>
          <c:order val="0"/>
          <c:spPr>
            <a:solidFill>
              <a:schemeClr val="accent1">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USADO5!$A$18:$B$27</c:f>
              <c:multiLvlStrCache>
                <c:ptCount val="10"/>
                <c:lvl>
                  <c:pt idx="0">
                    <c:v>Soporte informático y de sistemas</c:v>
                  </c:pt>
                  <c:pt idx="1">
                    <c:v>Solicitud de anticipos y depósito de reembolsos</c:v>
                  </c:pt>
                  <c:pt idx="2">
                    <c:v>Desarrollo de Software</c:v>
                  </c:pt>
                  <c:pt idx="3">
                    <c:v>Administración de Recursos Informáticos</c:v>
                  </c:pt>
                  <c:pt idx="4">
                    <c:v>Entregas a rendir y reembolsos</c:v>
                  </c:pt>
                  <c:pt idx="5">
                    <c:v>Gestión para aprobación de líneas de crédito a clientes</c:v>
                  </c:pt>
                  <c:pt idx="6">
                    <c:v>Administración de Comunicaciones</c:v>
                  </c:pt>
                  <c:pt idx="7">
                    <c:v>Contabilidad Tributaria</c:v>
                  </c:pt>
                  <c:pt idx="8">
                    <c:v>Consultas y orientaciones</c:v>
                  </c:pt>
                  <c:pt idx="9">
                    <c:v>Contabilidad Financiera</c:v>
                  </c:pt>
                </c:lvl>
                <c:lvl>
                  <c:pt idx="0">
                    <c:v>Sistemas y TI</c:v>
                  </c:pt>
                  <c:pt idx="1">
                    <c:v>Finanzas y tesorería</c:v>
                  </c:pt>
                  <c:pt idx="2">
                    <c:v>Sistemas y TI</c:v>
                  </c:pt>
                  <c:pt idx="3">
                    <c:v>Sistemas y TI</c:v>
                  </c:pt>
                  <c:pt idx="4">
                    <c:v>Contabilidad</c:v>
                  </c:pt>
                  <c:pt idx="5">
                    <c:v>Finanzas y tesorería</c:v>
                  </c:pt>
                  <c:pt idx="6">
                    <c:v>Sistemas y TI</c:v>
                  </c:pt>
                  <c:pt idx="7">
                    <c:v>Contabilidad</c:v>
                  </c:pt>
                  <c:pt idx="8">
                    <c:v>Control de gestión</c:v>
                  </c:pt>
                  <c:pt idx="9">
                    <c:v>Contabilidad</c:v>
                  </c:pt>
                </c:lvl>
              </c:multiLvlStrCache>
            </c:multiLvlStrRef>
          </c:cat>
          <c:val>
            <c:numRef>
              <c:f>USADO5!$C$18:$C$27</c:f>
              <c:numCache>
                <c:formatCode>0.000</c:formatCode>
                <c:ptCount val="10"/>
                <c:pt idx="0" formatCode="General">
                  <c:v>4.5629999999999997</c:v>
                </c:pt>
                <c:pt idx="1">
                  <c:v>4.5590000000000002</c:v>
                </c:pt>
                <c:pt idx="2" formatCode="General">
                  <c:v>4.532</c:v>
                </c:pt>
                <c:pt idx="3" formatCode="General">
                  <c:v>4.5119999999999996</c:v>
                </c:pt>
                <c:pt idx="4" formatCode="General">
                  <c:v>4.508</c:v>
                </c:pt>
                <c:pt idx="5">
                  <c:v>4.5</c:v>
                </c:pt>
                <c:pt idx="6" formatCode="General">
                  <c:v>4.4710000000000001</c:v>
                </c:pt>
                <c:pt idx="7" formatCode="General">
                  <c:v>4.4690000000000003</c:v>
                </c:pt>
                <c:pt idx="8" formatCode="General">
                  <c:v>4.4640000000000004</c:v>
                </c:pt>
                <c:pt idx="9" formatCode="General">
                  <c:v>4.3819999999999997</c:v>
                </c:pt>
              </c:numCache>
            </c:numRef>
          </c:val>
          <c:extLst>
            <c:ext xmlns:c16="http://schemas.microsoft.com/office/drawing/2014/chart" uri="{C3380CC4-5D6E-409C-BE32-E72D297353CC}">
              <c16:uniqueId val="{00000000-06C6-4479-BB9F-24F03A8D4AF2}"/>
            </c:ext>
          </c:extLst>
        </c:ser>
        <c:dLbls>
          <c:dLblPos val="outEnd"/>
          <c:showLegendKey val="0"/>
          <c:showVal val="1"/>
          <c:showCatName val="0"/>
          <c:showSerName val="0"/>
          <c:showPercent val="0"/>
          <c:showBubbleSize val="0"/>
        </c:dLbls>
        <c:gapWidth val="219"/>
        <c:overlap val="-27"/>
        <c:axId val="1250950064"/>
        <c:axId val="2059305760"/>
      </c:barChart>
      <c:catAx>
        <c:axId val="12509500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2059305760"/>
        <c:crosses val="autoZero"/>
        <c:auto val="1"/>
        <c:lblAlgn val="ctr"/>
        <c:lblOffset val="100"/>
        <c:noMultiLvlLbl val="0"/>
      </c:catAx>
      <c:valAx>
        <c:axId val="20593057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2509500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a:effectLst/>
  </c:spPr>
  <c:txPr>
    <a:bodyPr/>
    <a:lstStyle/>
    <a:p>
      <a:pPr>
        <a:defRPr/>
      </a:pPr>
      <a:endParaRPr lang="es-PE"/>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GFACI (Acumulado)</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trendline>
            <c:spPr>
              <a:ln w="19050" cap="rnd">
                <a:solidFill>
                  <a:schemeClr val="accent1"/>
                </a:solidFill>
                <a:prstDash val="sysDot"/>
              </a:ln>
              <a:effectLst/>
            </c:spPr>
            <c:trendlineType val="poly"/>
            <c:order val="2"/>
            <c:dispRSqr val="0"/>
            <c:dispEq val="0"/>
          </c:trendline>
          <c:cat>
            <c:strRef>
              <c:f>usado4!$H$66:$H$69</c:f>
              <c:strCache>
                <c:ptCount val="4"/>
                <c:pt idx="0">
                  <c:v>2021</c:v>
                </c:pt>
                <c:pt idx="1">
                  <c:v>2022</c:v>
                </c:pt>
                <c:pt idx="2">
                  <c:v>2023</c:v>
                </c:pt>
                <c:pt idx="3">
                  <c:v>2024</c:v>
                </c:pt>
              </c:strCache>
            </c:strRef>
          </c:cat>
          <c:val>
            <c:numRef>
              <c:f>usado4!$I$66:$I$69</c:f>
              <c:numCache>
                <c:formatCode>0.000</c:formatCode>
                <c:ptCount val="4"/>
                <c:pt idx="0">
                  <c:v>3.508</c:v>
                </c:pt>
                <c:pt idx="1">
                  <c:v>3.496</c:v>
                </c:pt>
                <c:pt idx="2">
                  <c:v>4.0412421586625005</c:v>
                </c:pt>
                <c:pt idx="3">
                  <c:v>4.2228209655211977</c:v>
                </c:pt>
              </c:numCache>
            </c:numRef>
          </c:val>
          <c:extLst>
            <c:ext xmlns:c16="http://schemas.microsoft.com/office/drawing/2014/chart" uri="{C3380CC4-5D6E-409C-BE32-E72D297353CC}">
              <c16:uniqueId val="{00000001-46A3-49AD-A51E-0B719B0DAE71}"/>
            </c:ext>
          </c:extLst>
        </c:ser>
        <c:dLbls>
          <c:dLblPos val="outEnd"/>
          <c:showLegendKey val="0"/>
          <c:showVal val="1"/>
          <c:showCatName val="0"/>
          <c:showSerName val="0"/>
          <c:showPercent val="0"/>
          <c:showBubbleSize val="0"/>
        </c:dLbls>
        <c:gapWidth val="267"/>
        <c:overlap val="-43"/>
        <c:axId val="92184080"/>
        <c:axId val="1012192640"/>
      </c:barChart>
      <c:catAx>
        <c:axId val="9218408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1012192640"/>
        <c:crosses val="autoZero"/>
        <c:auto val="1"/>
        <c:lblAlgn val="ctr"/>
        <c:lblOffset val="100"/>
        <c:noMultiLvlLbl val="0"/>
      </c:catAx>
      <c:valAx>
        <c:axId val="101219264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92184080"/>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GFACI</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trendline>
            <c:spPr>
              <a:ln w="19050" cap="rnd">
                <a:solidFill>
                  <a:schemeClr val="accent1"/>
                </a:solidFill>
                <a:prstDash val="sysDot"/>
              </a:ln>
              <a:effectLst/>
            </c:spPr>
            <c:trendlineType val="poly"/>
            <c:order val="2"/>
            <c:dispRSqr val="0"/>
            <c:dispEq val="0"/>
          </c:trendline>
          <c:cat>
            <c:strRef>
              <c:f>usado4!$A$66:$A$70</c:f>
              <c:strCache>
                <c:ptCount val="5"/>
                <c:pt idx="0">
                  <c:v>2021</c:v>
                </c:pt>
                <c:pt idx="1">
                  <c:v>2022</c:v>
                </c:pt>
                <c:pt idx="2">
                  <c:v>2023</c:v>
                </c:pt>
                <c:pt idx="3">
                  <c:v>2024-01</c:v>
                </c:pt>
                <c:pt idx="4">
                  <c:v>2024-02</c:v>
                </c:pt>
              </c:strCache>
            </c:strRef>
          </c:cat>
          <c:val>
            <c:numRef>
              <c:f>usado4!$B$66:$B$70</c:f>
              <c:numCache>
                <c:formatCode>0.000</c:formatCode>
                <c:ptCount val="5"/>
                <c:pt idx="0">
                  <c:v>3.508</c:v>
                </c:pt>
                <c:pt idx="1">
                  <c:v>3.496</c:v>
                </c:pt>
                <c:pt idx="2">
                  <c:v>4.0410000000000004</c:v>
                </c:pt>
                <c:pt idx="3">
                  <c:v>4.210641931042395</c:v>
                </c:pt>
                <c:pt idx="4">
                  <c:v>4.2350000000000003</c:v>
                </c:pt>
              </c:numCache>
            </c:numRef>
          </c:val>
          <c:extLst>
            <c:ext xmlns:c16="http://schemas.microsoft.com/office/drawing/2014/chart" uri="{C3380CC4-5D6E-409C-BE32-E72D297353CC}">
              <c16:uniqueId val="{00000001-601F-4634-987F-964D6C2DB96D}"/>
            </c:ext>
          </c:extLst>
        </c:ser>
        <c:dLbls>
          <c:dLblPos val="outEnd"/>
          <c:showLegendKey val="0"/>
          <c:showVal val="1"/>
          <c:showCatName val="0"/>
          <c:showSerName val="0"/>
          <c:showPercent val="0"/>
          <c:showBubbleSize val="0"/>
        </c:dLbls>
        <c:gapWidth val="267"/>
        <c:overlap val="-43"/>
        <c:axId val="1825690816"/>
        <c:axId val="1012178720"/>
      </c:barChart>
      <c:catAx>
        <c:axId val="182569081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1" i="0" u="none" strike="noStrike" kern="1200" cap="none" spc="0" normalizeH="0" baseline="0">
                <a:solidFill>
                  <a:sysClr val="windowText" lastClr="000000"/>
                </a:solidFill>
                <a:latin typeface="+mn-lt"/>
                <a:ea typeface="+mn-ea"/>
                <a:cs typeface="+mn-cs"/>
              </a:defRPr>
            </a:pPr>
            <a:endParaRPr lang="es-PE"/>
          </a:p>
        </c:txPr>
        <c:crossAx val="1012178720"/>
        <c:crosses val="autoZero"/>
        <c:auto val="1"/>
        <c:lblAlgn val="ctr"/>
        <c:lblOffset val="100"/>
        <c:noMultiLvlLbl val="0"/>
      </c:catAx>
      <c:valAx>
        <c:axId val="101217872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1825690816"/>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Multiarea (Acumulado)</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trendline>
            <c:spPr>
              <a:ln w="19050" cap="rnd">
                <a:solidFill>
                  <a:schemeClr val="accent1"/>
                </a:solidFill>
                <a:prstDash val="sysDot"/>
              </a:ln>
              <a:effectLst/>
            </c:spPr>
            <c:trendlineType val="poly"/>
            <c:order val="2"/>
            <c:dispRSqr val="0"/>
            <c:dispEq val="0"/>
          </c:trendline>
          <c:cat>
            <c:strRef>
              <c:f>usado4!$H$50:$H$53</c:f>
              <c:strCache>
                <c:ptCount val="4"/>
                <c:pt idx="0">
                  <c:v>2021</c:v>
                </c:pt>
                <c:pt idx="1">
                  <c:v>2022</c:v>
                </c:pt>
                <c:pt idx="2">
                  <c:v>2023</c:v>
                </c:pt>
                <c:pt idx="3">
                  <c:v>2024</c:v>
                </c:pt>
              </c:strCache>
            </c:strRef>
          </c:cat>
          <c:val>
            <c:numRef>
              <c:f>usado4!$I$50:$I$53</c:f>
              <c:numCache>
                <c:formatCode>0.000</c:formatCode>
                <c:ptCount val="4"/>
                <c:pt idx="0">
                  <c:v>3.508</c:v>
                </c:pt>
                <c:pt idx="1">
                  <c:v>3.496</c:v>
                </c:pt>
                <c:pt idx="2">
                  <c:v>4.0149999999999997</c:v>
                </c:pt>
                <c:pt idx="3">
                  <c:v>4.2091076366423845</c:v>
                </c:pt>
              </c:numCache>
            </c:numRef>
          </c:val>
          <c:extLst>
            <c:ext xmlns:c16="http://schemas.microsoft.com/office/drawing/2014/chart" uri="{C3380CC4-5D6E-409C-BE32-E72D297353CC}">
              <c16:uniqueId val="{00000001-DC37-42B3-8787-3ADA43AF8EAA}"/>
            </c:ext>
          </c:extLst>
        </c:ser>
        <c:dLbls>
          <c:dLblPos val="outEnd"/>
          <c:showLegendKey val="0"/>
          <c:showVal val="1"/>
          <c:showCatName val="0"/>
          <c:showSerName val="0"/>
          <c:showPercent val="0"/>
          <c:showBubbleSize val="0"/>
        </c:dLbls>
        <c:gapWidth val="267"/>
        <c:overlap val="-43"/>
        <c:axId val="98144624"/>
        <c:axId val="1012206080"/>
      </c:barChart>
      <c:catAx>
        <c:axId val="98144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1" i="0" u="none" strike="noStrike" kern="1200" cap="none" spc="0" normalizeH="0" baseline="0">
                <a:solidFill>
                  <a:sysClr val="windowText" lastClr="000000"/>
                </a:solidFill>
                <a:latin typeface="+mn-lt"/>
                <a:ea typeface="+mn-ea"/>
                <a:cs typeface="+mn-cs"/>
              </a:defRPr>
            </a:pPr>
            <a:endParaRPr lang="es-PE"/>
          </a:p>
        </c:txPr>
        <c:crossAx val="1012206080"/>
        <c:crosses val="autoZero"/>
        <c:auto val="1"/>
        <c:lblAlgn val="ctr"/>
        <c:lblOffset val="100"/>
        <c:noMultiLvlLbl val="0"/>
      </c:catAx>
      <c:valAx>
        <c:axId val="101220608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98144624"/>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sz="1400" dirty="0"/>
              <a:t>Satisfacción Histórica</a:t>
            </a:r>
          </a:p>
        </c:rich>
      </c:tx>
      <c:overlay val="0"/>
    </c:title>
    <c:autoTitleDeleted val="0"/>
    <c:plotArea>
      <c:layout/>
      <c:barChart>
        <c:barDir val="col"/>
        <c:grouping val="clustered"/>
        <c:varyColors val="0"/>
        <c:ser>
          <c:idx val="0"/>
          <c:order val="0"/>
          <c:tx>
            <c:v>Total</c:v>
          </c:tx>
          <c:spPr>
            <a:solidFill>
              <a:srgbClr val="9DD866"/>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HistoricoAreas!$B$1:$F$1</c:f>
              <c:strCache>
                <c:ptCount val="5"/>
                <c:pt idx="0">
                  <c:v>2021</c:v>
                </c:pt>
                <c:pt idx="1">
                  <c:v>2022</c:v>
                </c:pt>
                <c:pt idx="2">
                  <c:v>2023</c:v>
                </c:pt>
                <c:pt idx="3">
                  <c:v>2024-01</c:v>
                </c:pt>
                <c:pt idx="4">
                  <c:v>2024-02</c:v>
                </c:pt>
              </c:strCache>
            </c:strRef>
          </c:cat>
          <c:val>
            <c:numRef>
              <c:f>HistoricoAreas!$B$4:$F$4</c:f>
              <c:numCache>
                <c:formatCode>_-* #,##0.000_-;\-* #,##0.000_-;_-* "-"??_-;_-@_-</c:formatCode>
                <c:ptCount val="5"/>
                <c:pt idx="0">
                  <c:v>4.04</c:v>
                </c:pt>
                <c:pt idx="1">
                  <c:v>4.0279999999999996</c:v>
                </c:pt>
                <c:pt idx="2">
                  <c:v>4.1596872565260501</c:v>
                </c:pt>
                <c:pt idx="3">
                  <c:v>4.1929999999999996</c:v>
                </c:pt>
                <c:pt idx="4" formatCode="General">
                  <c:v>4.3869999999999996</c:v>
                </c:pt>
              </c:numCache>
            </c:numRef>
          </c:val>
          <c:extLst>
            <c:ext xmlns:c16="http://schemas.microsoft.com/office/drawing/2014/chart" uri="{C3380CC4-5D6E-409C-BE32-E72D297353CC}">
              <c16:uniqueId val="{00000000-342C-4682-B943-2EE79A793EDC}"/>
            </c:ext>
          </c:extLst>
        </c:ser>
        <c:dLbls>
          <c:showLegendKey val="0"/>
          <c:showVal val="0"/>
          <c:showCatName val="0"/>
          <c:showSerName val="0"/>
          <c:showPercent val="0"/>
          <c:showBubbleSize val="0"/>
        </c:dLbls>
        <c:gapWidth val="150"/>
        <c:axId val="337672064"/>
        <c:axId val="337673504"/>
      </c:barChart>
      <c:catAx>
        <c:axId val="337672064"/>
        <c:scaling>
          <c:orientation val="minMax"/>
        </c:scaling>
        <c:delete val="0"/>
        <c:axPos val="b"/>
        <c:numFmt formatCode="General" sourceLinked="1"/>
        <c:majorTickMark val="out"/>
        <c:minorTickMark val="none"/>
        <c:tickLblPos val="nextTo"/>
        <c:crossAx val="337673504"/>
        <c:crosses val="autoZero"/>
        <c:auto val="1"/>
        <c:lblAlgn val="ctr"/>
        <c:lblOffset val="100"/>
        <c:noMultiLvlLbl val="0"/>
      </c:catAx>
      <c:valAx>
        <c:axId val="337673504"/>
        <c:scaling>
          <c:orientation val="minMax"/>
        </c:scaling>
        <c:delete val="0"/>
        <c:axPos val="l"/>
        <c:numFmt formatCode="_-* #,##0.000_-;\-* #,##0.000_-;_-* &quot;-&quot;??_-;_-@_-" sourceLinked="1"/>
        <c:majorTickMark val="out"/>
        <c:minorTickMark val="none"/>
        <c:tickLblPos val="nextTo"/>
        <c:crossAx val="337672064"/>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Universo de 93 colaboradores</a:t>
            </a:r>
          </a:p>
        </c:rich>
      </c:tx>
      <c:overlay val="0"/>
    </c:title>
    <c:autoTitleDeleted val="0"/>
    <c:plotArea>
      <c:layout/>
      <c:pieChart>
        <c:varyColors val="1"/>
        <c:ser>
          <c:idx val="0"/>
          <c:order val="0"/>
          <c:dLbls>
            <c:dLbl>
              <c:idx val="0"/>
              <c:layout>
                <c:manualLayout>
                  <c:x val="-7.7684278688922234E-2"/>
                  <c:y val="-1.3606530563267593E-2"/>
                </c:manualLayout>
              </c:layout>
              <c:tx>
                <c:rich>
                  <a:bodyPr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fld id="{BEF2755A-137D-470B-BD88-1A5E58D0EE71}" type="CATEGORYNAME">
                      <a:rPr lang="en-US" sz="10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t>[NOMBRE DE CATEGORÍA]</a:t>
                    </a:fld>
                    <a:endParaRPr lang="es-PE"/>
                  </a:p>
                </c:rich>
              </c:tx>
              <c:spPr>
                <a:solidFill>
                  <a:sysClr val="window" lastClr="FFFFFF"/>
                </a:solidFill>
                <a:ln>
                  <a:noFill/>
                </a:ln>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0-5F83-4C47-B63F-61AD704BA949}"/>
                </c:ext>
              </c:extLst>
            </c:dLbl>
            <c:dLbl>
              <c:idx val="1"/>
              <c:layout>
                <c:manualLayout>
                  <c:x val="7.5005510458269753E-2"/>
                  <c:y val="-2.2677550938779267E-2"/>
                </c:manualLayout>
              </c:layout>
              <c:tx>
                <c:rich>
                  <a:bodyPr wrap="square" lIns="38100" tIns="19050" rIns="38100" bIns="19050" anchor="ctr">
                    <a:spAutoFit/>
                  </a:bodyPr>
                  <a:lstStyle/>
                  <a:p>
                    <a:pPr>
                      <a:defRPr/>
                    </a:pPr>
                    <a:fld id="{8DD4D88C-8C33-4168-822F-BDCF7403572F}" type="CATEGORYNAME">
                      <a:rPr lang="es-ES" sz="1000" b="0" i="0" u="none" strike="noStrike" kern="1200" baseline="0">
                        <a:solidFill>
                          <a:sysClr val="windowText" lastClr="000000"/>
                        </a:solidFill>
                      </a:rPr>
                      <a:pPr>
                        <a:defRPr/>
                      </a:pPr>
                      <a:t>[NOMBRE DE CATEGORÍA]</a:t>
                    </a:fld>
                    <a:endParaRPr lang="es-PE"/>
                  </a:p>
                </c:rich>
              </c:tx>
              <c:spPr>
                <a:solidFill>
                  <a:sysClr val="window" lastClr="FFFFFF"/>
                </a:solidFill>
                <a:ln>
                  <a:noFill/>
                </a:ln>
                <a:effectLst>
                  <a:softEdge rad="0"/>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1-5F83-4C47-B63F-61AD704BA949}"/>
                </c:ext>
              </c:extLst>
            </c:dLbl>
            <c:spPr>
              <a:solidFill>
                <a:sysClr val="window" lastClr="FFFFFF"/>
              </a:solidFill>
              <a:ln>
                <a:solidFill>
                  <a:sysClr val="windowText" lastClr="000000">
                    <a:lumMod val="65000"/>
                    <a:lumOff val="35000"/>
                  </a:sysClr>
                </a:solidFill>
              </a:ln>
              <a:effectLst/>
            </c:spPr>
            <c:dLblPos val="outEnd"/>
            <c:showLegendKey val="0"/>
            <c:showVal val="0"/>
            <c:showCatName val="1"/>
            <c:showSerName val="0"/>
            <c:showPercent val="1"/>
            <c:showBubbleSize val="0"/>
            <c:showLeaderLines val="1"/>
            <c:extLst>
              <c:ext xmlns:c15="http://schemas.microsoft.com/office/drawing/2012/chart" uri="{CE6537A1-D6FC-4f65-9D91-7224C49458BB}">
                <c15:spPr xmlns:c15="http://schemas.microsoft.com/office/drawing/2012/chart">
                  <a:prstGeom prst="wedgeRectCallout">
                    <a:avLst/>
                  </a:prstGeom>
                </c15:spPr>
              </c:ext>
            </c:extLst>
          </c:dLbls>
          <c:cat>
            <c:strRef>
              <c:f>DataResumen!$A$3:$A$4</c:f>
              <c:strCache>
                <c:ptCount val="2"/>
                <c:pt idx="0">
                  <c:v>Completaron 90 personas (96.77%)</c:v>
                </c:pt>
                <c:pt idx="1">
                  <c:v>No completaron 3 personas (3.23%)</c:v>
                </c:pt>
              </c:strCache>
            </c:strRef>
          </c:cat>
          <c:val>
            <c:numRef>
              <c:f>DataResumen!$B$3:$B$4</c:f>
              <c:numCache>
                <c:formatCode>General</c:formatCode>
                <c:ptCount val="2"/>
                <c:pt idx="0">
                  <c:v>90</c:v>
                </c:pt>
                <c:pt idx="1">
                  <c:v>3</c:v>
                </c:pt>
              </c:numCache>
            </c:numRef>
          </c:val>
          <c:extLst>
            <c:ext xmlns:c16="http://schemas.microsoft.com/office/drawing/2014/chart" uri="{C3380CC4-5D6E-409C-BE32-E72D297353CC}">
              <c16:uniqueId val="{00000002-5F83-4C47-B63F-61AD704BA949}"/>
            </c:ext>
          </c:extLst>
        </c:ser>
        <c:dLbls>
          <c:showLegendKey val="0"/>
          <c:showVal val="0"/>
          <c:showCatName val="0"/>
          <c:showSerName val="0"/>
          <c:showPercent val="0"/>
          <c:showBubbleSize val="0"/>
          <c:showLeaderLines val="1"/>
        </c:dLbls>
        <c:firstSliceAng val="97"/>
      </c:pieChart>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cap="none" spc="0" normalizeH="0" baseline="0">
                <a:solidFill>
                  <a:schemeClr val="tx1"/>
                </a:solidFill>
              </a:rPr>
              <a:t>Satisfacción Histórica Contabilidad (Acumulado)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cked"/>
        <c:varyColors val="0"/>
        <c:ser>
          <c:idx val="0"/>
          <c:order val="0"/>
          <c:tx>
            <c:strRef>
              <c:f>Graficos!$E$70:$H$70</c:f>
              <c:strCache>
                <c:ptCount val="4"/>
                <c:pt idx="0">
                  <c:v>2021</c:v>
                </c:pt>
                <c:pt idx="1">
                  <c:v>2022</c:v>
                </c:pt>
                <c:pt idx="2">
                  <c:v>2023</c:v>
                </c:pt>
                <c:pt idx="3">
                  <c:v>2024</c:v>
                </c:pt>
              </c:strCache>
            </c:strRef>
          </c:tx>
          <c:spPr>
            <a:ln w="28575" cap="rnd">
              <a:solidFill>
                <a:schemeClr val="accent1"/>
              </a:solidFill>
              <a:round/>
            </a:ln>
            <a:effectLst/>
          </c:spPr>
          <c:marker>
            <c:symbol val="none"/>
          </c:marker>
          <c:dLbls>
            <c:dLbl>
              <c:idx val="0"/>
              <c:layout>
                <c:manualLayout>
                  <c:x val="-5.5295333683392005E-2"/>
                  <c:y val="9.535257212401332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8364-4C8D-8615-E541381003B5}"/>
                </c:ext>
              </c:extLst>
            </c:dLbl>
            <c:dLbl>
              <c:idx val="1"/>
              <c:layout>
                <c:manualLayout>
                  <c:x val="-5.8060100367561582E-2"/>
                  <c:y val="8.627137477886918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364-4C8D-8615-E541381003B5}"/>
                </c:ext>
              </c:extLst>
            </c:dLbl>
            <c:dLbl>
              <c:idx val="2"/>
              <c:layout>
                <c:manualLayout>
                  <c:x val="-4.7001033630883184E-2"/>
                  <c:y val="9.535257212401332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8364-4C8D-8615-E541381003B5}"/>
                </c:ext>
              </c:extLst>
            </c:dLbl>
            <c:dLbl>
              <c:idx val="3"/>
              <c:layout>
                <c:manualLayout>
                  <c:x val="-4.4236266946713787E-2"/>
                  <c:y val="9.081197345144133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364-4C8D-8615-E541381003B5}"/>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Graficos!$E$70:$H$70</c:f>
              <c:numCache>
                <c:formatCode>General</c:formatCode>
                <c:ptCount val="4"/>
                <c:pt idx="0">
                  <c:v>2021</c:v>
                </c:pt>
                <c:pt idx="1">
                  <c:v>2022</c:v>
                </c:pt>
                <c:pt idx="2">
                  <c:v>2023</c:v>
                </c:pt>
                <c:pt idx="3">
                  <c:v>2024</c:v>
                </c:pt>
              </c:numCache>
            </c:numRef>
          </c:cat>
          <c:val>
            <c:numRef>
              <c:f>Graficos!$E$71:$H$71</c:f>
              <c:numCache>
                <c:formatCode>_-* #,##0.000_-;\-* #,##0.000_-;_-* "-"??_-;_-@_-</c:formatCode>
                <c:ptCount val="4"/>
                <c:pt idx="0">
                  <c:v>4.04</c:v>
                </c:pt>
                <c:pt idx="1">
                  <c:v>4.0279999999999996</c:v>
                </c:pt>
                <c:pt idx="2">
                  <c:v>4.1596872565260501</c:v>
                </c:pt>
                <c:pt idx="3">
                  <c:v>4.2899999999999991</c:v>
                </c:pt>
              </c:numCache>
            </c:numRef>
          </c:val>
          <c:smooth val="0"/>
          <c:extLst>
            <c:ext xmlns:c16="http://schemas.microsoft.com/office/drawing/2014/chart" uri="{C3380CC4-5D6E-409C-BE32-E72D297353CC}">
              <c16:uniqueId val="{00000004-8364-4C8D-8615-E541381003B5}"/>
            </c:ext>
          </c:extLst>
        </c:ser>
        <c:dLbls>
          <c:showLegendKey val="0"/>
          <c:showVal val="0"/>
          <c:showCatName val="0"/>
          <c:showSerName val="0"/>
          <c:showPercent val="0"/>
          <c:showBubbleSize val="0"/>
        </c:dLbls>
        <c:smooth val="0"/>
        <c:axId val="196874864"/>
        <c:axId val="1461838543"/>
      </c:lineChart>
      <c:catAx>
        <c:axId val="196874864"/>
        <c:scaling>
          <c:orientation val="minMax"/>
        </c:scaling>
        <c:delete val="0"/>
        <c:axPos val="b"/>
        <c:numFmt formatCode="General" sourceLinked="1"/>
        <c:majorTickMark val="none"/>
        <c:minorTickMark val="none"/>
        <c:tickLblPos val="nextTo"/>
        <c:spPr>
          <a:noFill/>
          <a:ln w="9525" cap="flat" cmpd="sng" algn="ctr">
            <a:solidFill>
              <a:schemeClr val="tx1">
                <a:lumMod val="85000"/>
                <a:lumOff val="1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61838543"/>
        <c:crosses val="autoZero"/>
        <c:auto val="1"/>
        <c:lblAlgn val="ctr"/>
        <c:lblOffset val="100"/>
        <c:noMultiLvlLbl val="0"/>
      </c:catAx>
      <c:valAx>
        <c:axId val="1461838543"/>
        <c:scaling>
          <c:orientation val="minMax"/>
        </c:scaling>
        <c:delete val="0"/>
        <c:axPos val="l"/>
        <c:numFmt formatCode="_-* #,##0.000_-;\-* #,##0.000_-;_-* &quot;-&quot;??_-;_-@_-" sourceLinked="1"/>
        <c:majorTickMark val="none"/>
        <c:minorTickMark val="none"/>
        <c:tickLblPos val="nextTo"/>
        <c:spPr>
          <a:noFill/>
          <a:ln>
            <a:solidFill>
              <a:schemeClr val="bg2">
                <a:lumMod val="2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96874864"/>
        <c:crosses val="autoZero"/>
        <c:crossBetween val="between"/>
      </c:valAx>
      <c:spPr>
        <a:pattFill prst="pct5">
          <a:fgClr>
            <a:schemeClr val="tx1">
              <a:lumMod val="65000"/>
              <a:lumOff val="35000"/>
            </a:schemeClr>
          </a:fgClr>
          <a:bgClr>
            <a:schemeClr val="bg1"/>
          </a:bgClr>
        </a:patt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a:effectLst/>
  </c:spPr>
  <c:txPr>
    <a:bodyPr/>
    <a:lstStyle/>
    <a:p>
      <a:pPr>
        <a:defRPr/>
      </a:pPr>
      <a:endParaRPr lang="es-PE"/>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[EncuestaContabilidad.xlsm]DataResumen!PivotTablaAutoevaluacion</c:name>
    <c:fmtId val="3"/>
  </c:pivotSource>
  <c:chart>
    <c:title>
      <c:tx>
        <c:rich>
          <a:bodyPr/>
          <a:lstStyle/>
          <a:p>
            <a:pPr>
              <a:defRPr/>
            </a:pPr>
            <a:r>
              <a:rPr lang="es-PE" sz="1400" dirty="0"/>
              <a:t>Autoevaluación</a:t>
            </a:r>
            <a:r>
              <a:rPr lang="es-PE" sz="1400" baseline="0" dirty="0"/>
              <a:t> por servicios (5 usuarios)</a:t>
            </a:r>
            <a:endParaRPr lang="es-PE" sz="1400" dirty="0"/>
          </a:p>
        </c:rich>
      </c:tx>
      <c:overlay val="0"/>
    </c:title>
    <c:autoTitleDeleted val="0"/>
    <c:pivotFmts>
      <c:pivotFmt>
        <c:idx val="0"/>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4148684738440537"/>
          <c:y val="0.31908850959517726"/>
          <c:w val="0.76605992448470495"/>
          <c:h val="0.4191302469262807"/>
        </c:manualLayout>
      </c:layout>
      <c:barChart>
        <c:barDir val="col"/>
        <c:grouping val="clustered"/>
        <c:varyColors val="0"/>
        <c:ser>
          <c:idx val="0"/>
          <c:order val="0"/>
          <c:tx>
            <c:strRef>
              <c:f>DataResumen!$M$36</c:f>
              <c:strCache>
                <c:ptCount val="1"/>
                <c:pt idx="0">
                  <c:v>Total</c:v>
                </c:pt>
              </c:strCache>
            </c:strRef>
          </c:tx>
          <c:spPr>
            <a:solidFill>
              <a:srgbClr val="0B84A5"/>
            </a:solidFill>
          </c:spPr>
          <c:invertIfNegative val="0"/>
          <c:dLbls>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DataResumen!$L$37:$L$42</c:f>
              <c:strCache>
                <c:ptCount val="5"/>
                <c:pt idx="0">
                  <c:v>Capacitación y orientación en temas contables </c:v>
                </c:pt>
                <c:pt idx="1">
                  <c:v>Contabilidad de Activos (Alta/Baja y control de Activos Fijos)</c:v>
                </c:pt>
                <c:pt idx="2">
                  <c:v>Contabilidad Financiera</c:v>
                </c:pt>
                <c:pt idx="3">
                  <c:v>Contabilidad Tributaria</c:v>
                </c:pt>
                <c:pt idx="4">
                  <c:v>Entregas a rendir y reembolsos</c:v>
                </c:pt>
              </c:strCache>
            </c:strRef>
          </c:cat>
          <c:val>
            <c:numRef>
              <c:f>DataResumen!$M$37:$M$42</c:f>
              <c:numCache>
                <c:formatCode>0.000</c:formatCode>
                <c:ptCount val="5"/>
                <c:pt idx="0">
                  <c:v>5</c:v>
                </c:pt>
                <c:pt idx="1">
                  <c:v>5</c:v>
                </c:pt>
                <c:pt idx="2">
                  <c:v>5</c:v>
                </c:pt>
                <c:pt idx="3">
                  <c:v>5</c:v>
                </c:pt>
                <c:pt idx="4">
                  <c:v>5</c:v>
                </c:pt>
              </c:numCache>
            </c:numRef>
          </c:val>
          <c:extLst>
            <c:ext xmlns:c16="http://schemas.microsoft.com/office/drawing/2014/chart" uri="{C3380CC4-5D6E-409C-BE32-E72D297353CC}">
              <c16:uniqueId val="{00000000-8849-479A-845A-5DD8C8062652}"/>
            </c:ext>
          </c:extLst>
        </c:ser>
        <c:dLbls>
          <c:showLegendKey val="0"/>
          <c:showVal val="0"/>
          <c:showCatName val="0"/>
          <c:showSerName val="0"/>
          <c:showPercent val="0"/>
          <c:showBubbleSize val="0"/>
        </c:dLbls>
        <c:gapWidth val="150"/>
        <c:axId val="1625885743"/>
        <c:axId val="1625890063"/>
      </c:barChart>
      <c:catAx>
        <c:axId val="1625885743"/>
        <c:scaling>
          <c:orientation val="minMax"/>
        </c:scaling>
        <c:delete val="0"/>
        <c:axPos val="b"/>
        <c:numFmt formatCode="General" sourceLinked="1"/>
        <c:majorTickMark val="out"/>
        <c:minorTickMark val="none"/>
        <c:tickLblPos val="nextTo"/>
        <c:crossAx val="1625890063"/>
        <c:crosses val="autoZero"/>
        <c:auto val="1"/>
        <c:lblAlgn val="ctr"/>
        <c:lblOffset val="100"/>
        <c:noMultiLvlLbl val="0"/>
      </c:catAx>
      <c:valAx>
        <c:axId val="1625890063"/>
        <c:scaling>
          <c:orientation val="minMax"/>
        </c:scaling>
        <c:delete val="0"/>
        <c:axPos val="l"/>
        <c:numFmt formatCode="0.000" sourceLinked="1"/>
        <c:majorTickMark val="out"/>
        <c:minorTickMark val="none"/>
        <c:tickLblPos val="nextTo"/>
        <c:crossAx val="1625885743"/>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noFill/>
    </a:ln>
  </c:spPr>
  <c:externalData r:id="rId1">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DataResumen!$B$15</c:f>
              <c:strCache>
                <c:ptCount val="1"/>
                <c:pt idx="0">
                  <c:v>Promedio</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DataResumen!$A$16:$A$20</c:f>
              <c:strCache>
                <c:ptCount val="5"/>
                <c:pt idx="0">
                  <c:v>Entregas a rendir y reembolsos</c:v>
                </c:pt>
                <c:pt idx="1">
                  <c:v>Contabilidad Tributaria</c:v>
                </c:pt>
                <c:pt idx="2">
                  <c:v>Contabilidad Financiera</c:v>
                </c:pt>
                <c:pt idx="3">
                  <c:v>Contabilidad de Activos (Alta/Baja y control de Activos Fijos)</c:v>
                </c:pt>
                <c:pt idx="4">
                  <c:v>Capacitación y orientación en temas contables </c:v>
                </c:pt>
              </c:strCache>
            </c:strRef>
          </c:cat>
          <c:val>
            <c:numRef>
              <c:f>DataResumen!$B$16:$B$20</c:f>
              <c:numCache>
                <c:formatCode>General</c:formatCode>
                <c:ptCount val="5"/>
                <c:pt idx="0">
                  <c:v>4.508</c:v>
                </c:pt>
                <c:pt idx="1">
                  <c:v>4.4690000000000003</c:v>
                </c:pt>
                <c:pt idx="2">
                  <c:v>4.3819999999999997</c:v>
                </c:pt>
                <c:pt idx="3" formatCode="0.000">
                  <c:v>4.29</c:v>
                </c:pt>
                <c:pt idx="4">
                  <c:v>4.2859999999999996</c:v>
                </c:pt>
              </c:numCache>
            </c:numRef>
          </c:val>
          <c:extLst>
            <c:ext xmlns:c16="http://schemas.microsoft.com/office/drawing/2014/chart" uri="{C3380CC4-5D6E-409C-BE32-E72D297353CC}">
              <c16:uniqueId val="{00000000-97E8-4B69-AFB7-711A02A5CC75}"/>
            </c:ext>
          </c:extLst>
        </c:ser>
        <c:dLbls>
          <c:showLegendKey val="0"/>
          <c:showVal val="0"/>
          <c:showCatName val="0"/>
          <c:showSerName val="0"/>
          <c:showPercent val="0"/>
          <c:showBubbleSize val="0"/>
        </c:dLbls>
        <c:gapWidth val="150"/>
        <c:axId val="117823008"/>
        <c:axId val="117831168"/>
      </c:barChart>
      <c:catAx>
        <c:axId val="117823008"/>
        <c:scaling>
          <c:orientation val="minMax"/>
        </c:scaling>
        <c:delete val="0"/>
        <c:axPos val="b"/>
        <c:numFmt formatCode="General" sourceLinked="1"/>
        <c:majorTickMark val="out"/>
        <c:minorTickMark val="none"/>
        <c:tickLblPos val="nextTo"/>
        <c:crossAx val="117831168"/>
        <c:crosses val="autoZero"/>
        <c:auto val="1"/>
        <c:lblAlgn val="ctr"/>
        <c:lblOffset val="100"/>
        <c:noMultiLvlLbl val="0"/>
      </c:catAx>
      <c:valAx>
        <c:axId val="117831168"/>
        <c:scaling>
          <c:orientation val="minMax"/>
        </c:scaling>
        <c:delete val="0"/>
        <c:axPos val="l"/>
        <c:numFmt formatCode="General" sourceLinked="1"/>
        <c:majorTickMark val="out"/>
        <c:minorTickMark val="none"/>
        <c:tickLblPos val="nextTo"/>
        <c:crossAx val="117823008"/>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Gerencia sin autoevaluación</a:t>
            </a:r>
          </a:p>
        </c:rich>
      </c:tx>
      <c:overlay val="0"/>
    </c:title>
    <c:autoTitleDeleted val="0"/>
    <c:plotArea>
      <c:layout/>
      <c:barChart>
        <c:barDir val="col"/>
        <c:grouping val="clustered"/>
        <c:varyColors val="0"/>
        <c:ser>
          <c:idx val="0"/>
          <c:order val="0"/>
          <c:tx>
            <c:strRef>
              <c:f>DataResumen!$M$15</c:f>
              <c:strCache>
                <c:ptCount val="1"/>
                <c:pt idx="0">
                  <c:v>Promedios</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DataResumen!$L$16:$L$20</c:f>
              <c:strCache>
                <c:ptCount val="5"/>
                <c:pt idx="0">
                  <c:v>Gestión Humana y Sostenibilidad</c:v>
                </c:pt>
                <c:pt idx="1">
                  <c:v>Administración y Finanzas</c:v>
                </c:pt>
                <c:pt idx="2">
                  <c:v>Operaciones</c:v>
                </c:pt>
                <c:pt idx="3">
                  <c:v>Agrícola</c:v>
                </c:pt>
                <c:pt idx="4">
                  <c:v>Industrial y de Mantenimiento</c:v>
                </c:pt>
              </c:strCache>
            </c:strRef>
          </c:cat>
          <c:val>
            <c:numRef>
              <c:f>DataResumen!$M$16:$M$20</c:f>
              <c:numCache>
                <c:formatCode>General</c:formatCode>
                <c:ptCount val="5"/>
                <c:pt idx="0">
                  <c:v>4.6109999999999998</c:v>
                </c:pt>
                <c:pt idx="1">
                  <c:v>4.4160000000000004</c:v>
                </c:pt>
                <c:pt idx="2">
                  <c:v>4.3609999999999998</c:v>
                </c:pt>
                <c:pt idx="3">
                  <c:v>4.266</c:v>
                </c:pt>
                <c:pt idx="4">
                  <c:v>4.0869999999999997</c:v>
                </c:pt>
              </c:numCache>
            </c:numRef>
          </c:val>
          <c:extLst>
            <c:ext xmlns:c16="http://schemas.microsoft.com/office/drawing/2014/chart" uri="{C3380CC4-5D6E-409C-BE32-E72D297353CC}">
              <c16:uniqueId val="{00000000-697C-4CF9-8444-2D7AFA48EDE4}"/>
            </c:ext>
          </c:extLst>
        </c:ser>
        <c:dLbls>
          <c:showLegendKey val="0"/>
          <c:showVal val="0"/>
          <c:showCatName val="0"/>
          <c:showSerName val="0"/>
          <c:showPercent val="0"/>
          <c:showBubbleSize val="0"/>
        </c:dLbls>
        <c:gapWidth val="150"/>
        <c:axId val="227954176"/>
        <c:axId val="227957056"/>
      </c:barChart>
      <c:catAx>
        <c:axId val="227954176"/>
        <c:scaling>
          <c:orientation val="minMax"/>
        </c:scaling>
        <c:delete val="0"/>
        <c:axPos val="b"/>
        <c:numFmt formatCode="General" sourceLinked="1"/>
        <c:majorTickMark val="out"/>
        <c:minorTickMark val="none"/>
        <c:tickLblPos val="nextTo"/>
        <c:crossAx val="227957056"/>
        <c:crosses val="autoZero"/>
        <c:auto val="1"/>
        <c:lblAlgn val="ctr"/>
        <c:lblOffset val="100"/>
        <c:noMultiLvlLbl val="0"/>
      </c:catAx>
      <c:valAx>
        <c:axId val="227957056"/>
        <c:scaling>
          <c:orientation val="minMax"/>
        </c:scaling>
        <c:delete val="0"/>
        <c:axPos val="l"/>
        <c:numFmt formatCode="General" sourceLinked="1"/>
        <c:majorTickMark val="out"/>
        <c:minorTickMark val="none"/>
        <c:tickLblPos val="nextTo"/>
        <c:crossAx val="227954176"/>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manualLayout>
          <c:layoutTarget val="inner"/>
          <c:xMode val="edge"/>
          <c:yMode val="edge"/>
          <c:x val="4.5281842771848262E-2"/>
          <c:y val="0.19948469507532629"/>
          <c:w val="0.81473503796645053"/>
          <c:h val="0.48361610175038283"/>
        </c:manualLayout>
      </c:layout>
      <c:barChart>
        <c:barDir val="col"/>
        <c:grouping val="clustered"/>
        <c:varyColors val="0"/>
        <c:ser>
          <c:idx val="0"/>
          <c:order val="0"/>
          <c:tx>
            <c:strRef>
              <c:f>DataResumen!$B$36</c:f>
              <c:strCache>
                <c:ptCount val="1"/>
                <c:pt idx="0">
                  <c:v>2022</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Entregas a rendir y reembolsos</c:v>
                </c:pt>
                <c:pt idx="1">
                  <c:v>Contabilidad Tributaria</c:v>
                </c:pt>
                <c:pt idx="2">
                  <c:v>Contabilidad Financiera</c:v>
                </c:pt>
                <c:pt idx="3">
                  <c:v>Contabilidad de Activos (Alta/Baja y control de Activos Fijos)</c:v>
                </c:pt>
                <c:pt idx="4">
                  <c:v>Capacitación y orientación en temas contables </c:v>
                </c:pt>
              </c:strCache>
            </c:strRef>
          </c:cat>
          <c:val>
            <c:numRef>
              <c:f>DataResumen!$B$37:$B$41</c:f>
              <c:numCache>
                <c:formatCode>_-* #,##0.000_-;\-* #,##0.000_-;_-* "-"??_-;_-@_-</c:formatCode>
                <c:ptCount val="5"/>
                <c:pt idx="1">
                  <c:v>4.2320945945945949</c:v>
                </c:pt>
                <c:pt idx="2">
                  <c:v>4.0340909090909092</c:v>
                </c:pt>
                <c:pt idx="3">
                  <c:v>3.8463438735177862</c:v>
                </c:pt>
                <c:pt idx="4">
                  <c:v>3.9649122807017543</c:v>
                </c:pt>
              </c:numCache>
            </c:numRef>
          </c:val>
          <c:extLst>
            <c:ext xmlns:c16="http://schemas.microsoft.com/office/drawing/2014/chart" uri="{C3380CC4-5D6E-409C-BE32-E72D297353CC}">
              <c16:uniqueId val="{00000000-C61D-45A2-8D11-84B8FAF944BC}"/>
            </c:ext>
          </c:extLst>
        </c:ser>
        <c:ser>
          <c:idx val="1"/>
          <c:order val="1"/>
          <c:tx>
            <c:strRef>
              <c:f>DataResumen!$C$36</c:f>
              <c:strCache>
                <c:ptCount val="1"/>
                <c:pt idx="0">
                  <c:v>2023</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Entregas a rendir y reembolsos</c:v>
                </c:pt>
                <c:pt idx="1">
                  <c:v>Contabilidad Tributaria</c:v>
                </c:pt>
                <c:pt idx="2">
                  <c:v>Contabilidad Financiera</c:v>
                </c:pt>
                <c:pt idx="3">
                  <c:v>Contabilidad de Activos (Alta/Baja y control de Activos Fijos)</c:v>
                </c:pt>
                <c:pt idx="4">
                  <c:v>Capacitación y orientación en temas contables </c:v>
                </c:pt>
              </c:strCache>
            </c:strRef>
          </c:cat>
          <c:val>
            <c:numRef>
              <c:f>DataResumen!$C$37:$C$41</c:f>
              <c:numCache>
                <c:formatCode>0.000</c:formatCode>
                <c:ptCount val="5"/>
                <c:pt idx="0">
                  <c:v>4.1764705882352944</c:v>
                </c:pt>
                <c:pt idx="1">
                  <c:v>4.3283208020050132</c:v>
                </c:pt>
                <c:pt idx="2">
                  <c:v>4.1862170087976542</c:v>
                </c:pt>
                <c:pt idx="3">
                  <c:v>4.0620192307692307</c:v>
                </c:pt>
                <c:pt idx="4">
                  <c:v>4.0443037974683538</c:v>
                </c:pt>
              </c:numCache>
            </c:numRef>
          </c:val>
          <c:extLst>
            <c:ext xmlns:c16="http://schemas.microsoft.com/office/drawing/2014/chart" uri="{C3380CC4-5D6E-409C-BE32-E72D297353CC}">
              <c16:uniqueId val="{00000001-C61D-45A2-8D11-84B8FAF944BC}"/>
            </c:ext>
          </c:extLst>
        </c:ser>
        <c:ser>
          <c:idx val="2"/>
          <c:order val="2"/>
          <c:tx>
            <c:strRef>
              <c:f>DataResumen!$D$36</c:f>
              <c:strCache>
                <c:ptCount val="1"/>
                <c:pt idx="0">
                  <c:v>2024-01</c:v>
                </c:pt>
              </c:strCache>
            </c:strRef>
          </c:tx>
          <c:spPr>
            <a:solidFill>
              <a:schemeClr val="accent6">
                <a:lumMod val="75000"/>
                <a:alpha val="93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Entregas a rendir y reembolsos</c:v>
                </c:pt>
                <c:pt idx="1">
                  <c:v>Contabilidad Tributaria</c:v>
                </c:pt>
                <c:pt idx="2">
                  <c:v>Contabilidad Financiera</c:v>
                </c:pt>
                <c:pt idx="3">
                  <c:v>Contabilidad de Activos (Alta/Baja y control de Activos Fijos)</c:v>
                </c:pt>
                <c:pt idx="4">
                  <c:v>Capacitación y orientación en temas contables </c:v>
                </c:pt>
              </c:strCache>
            </c:strRef>
          </c:cat>
          <c:val>
            <c:numRef>
              <c:f>DataResumen!$D$37:$D$41</c:f>
              <c:numCache>
                <c:formatCode>0.000</c:formatCode>
                <c:ptCount val="5"/>
                <c:pt idx="0" formatCode="General">
                  <c:v>4.2169999999999996</c:v>
                </c:pt>
                <c:pt idx="1">
                  <c:v>4.32</c:v>
                </c:pt>
                <c:pt idx="2" formatCode="General">
                  <c:v>4.2370000000000001</c:v>
                </c:pt>
                <c:pt idx="3" formatCode="General">
                  <c:v>4.0940000000000003</c:v>
                </c:pt>
                <c:pt idx="4" formatCode="General">
                  <c:v>4.0949999999999998</c:v>
                </c:pt>
              </c:numCache>
            </c:numRef>
          </c:val>
          <c:extLst>
            <c:ext xmlns:c16="http://schemas.microsoft.com/office/drawing/2014/chart" uri="{C3380CC4-5D6E-409C-BE32-E72D297353CC}">
              <c16:uniqueId val="{00000002-C61D-45A2-8D11-84B8FAF944BC}"/>
            </c:ext>
          </c:extLst>
        </c:ser>
        <c:ser>
          <c:idx val="3"/>
          <c:order val="3"/>
          <c:tx>
            <c:strRef>
              <c:f>DataResumen!$E$36</c:f>
              <c:strCache>
                <c:ptCount val="1"/>
                <c:pt idx="0">
                  <c:v>2024-02</c:v>
                </c:pt>
              </c:strCache>
            </c:strRef>
          </c:tx>
          <c:spPr>
            <a:solidFill>
              <a:schemeClr val="accent4">
                <a:lumMod val="75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DataResumen!$A$37:$A$41</c:f>
              <c:strCache>
                <c:ptCount val="5"/>
                <c:pt idx="0">
                  <c:v>Entregas a rendir y reembolsos</c:v>
                </c:pt>
                <c:pt idx="1">
                  <c:v>Contabilidad Tributaria</c:v>
                </c:pt>
                <c:pt idx="2">
                  <c:v>Contabilidad Financiera</c:v>
                </c:pt>
                <c:pt idx="3">
                  <c:v>Contabilidad de Activos (Alta/Baja y control de Activos Fijos)</c:v>
                </c:pt>
                <c:pt idx="4">
                  <c:v>Capacitación y orientación en temas contables </c:v>
                </c:pt>
              </c:strCache>
            </c:strRef>
          </c:cat>
          <c:val>
            <c:numRef>
              <c:f>DataResumen!$E$37:$E$41</c:f>
              <c:numCache>
                <c:formatCode>General</c:formatCode>
                <c:ptCount val="5"/>
                <c:pt idx="0">
                  <c:v>4.508</c:v>
                </c:pt>
                <c:pt idx="1">
                  <c:v>4.4690000000000003</c:v>
                </c:pt>
                <c:pt idx="2">
                  <c:v>4.3819999999999997</c:v>
                </c:pt>
                <c:pt idx="3" formatCode="0.000">
                  <c:v>4.29</c:v>
                </c:pt>
                <c:pt idx="4">
                  <c:v>4.2859999999999996</c:v>
                </c:pt>
              </c:numCache>
            </c:numRef>
          </c:val>
          <c:extLst>
            <c:ext xmlns:c16="http://schemas.microsoft.com/office/drawing/2014/chart" uri="{C3380CC4-5D6E-409C-BE32-E72D297353CC}">
              <c16:uniqueId val="{00000003-C61D-45A2-8D11-84B8FAF944BC}"/>
            </c:ext>
          </c:extLst>
        </c:ser>
        <c:dLbls>
          <c:showLegendKey val="0"/>
          <c:showVal val="0"/>
          <c:showCatName val="0"/>
          <c:showSerName val="0"/>
          <c:showPercent val="0"/>
          <c:showBubbleSize val="0"/>
        </c:dLbls>
        <c:gapWidth val="127"/>
        <c:overlap val="-47"/>
        <c:axId val="278431680"/>
        <c:axId val="278427840"/>
      </c:barChart>
      <c:catAx>
        <c:axId val="278431680"/>
        <c:scaling>
          <c:orientation val="minMax"/>
        </c:scaling>
        <c:delete val="0"/>
        <c:axPos val="b"/>
        <c:numFmt formatCode="General" sourceLinked="1"/>
        <c:majorTickMark val="out"/>
        <c:minorTickMark val="none"/>
        <c:tickLblPos val="nextTo"/>
        <c:txPr>
          <a:bodyPr rot="0" vert="horz"/>
          <a:lstStyle/>
          <a:p>
            <a:pPr>
              <a:defRPr/>
            </a:pPr>
            <a:endParaRPr lang="es-PE"/>
          </a:p>
        </c:txPr>
        <c:crossAx val="278427840"/>
        <c:crosses val="autoZero"/>
        <c:auto val="1"/>
        <c:lblAlgn val="ctr"/>
        <c:lblOffset val="100"/>
        <c:noMultiLvlLbl val="0"/>
      </c:catAx>
      <c:valAx>
        <c:axId val="278427840"/>
        <c:scaling>
          <c:orientation val="minMax"/>
        </c:scaling>
        <c:delete val="0"/>
        <c:axPos val="l"/>
        <c:numFmt formatCode="_-* #,##0.000_-;\-* #,##0.000_-;_-* &quot;-&quot;??_-;_-@_-" sourceLinked="1"/>
        <c:majorTickMark val="out"/>
        <c:minorTickMark val="none"/>
        <c:tickLblPos val="nextTo"/>
        <c:crossAx val="278431680"/>
        <c:crosses val="autoZero"/>
        <c:crossBetween val="between"/>
      </c:valAx>
      <c:spPr>
        <a:pattFill prst="pct5">
          <a:fgClr>
            <a:srgbClr val="000000"/>
          </a:fgClr>
          <a:bgClr>
            <a:srgbClr val="FFFFFF"/>
          </a:bgClr>
        </a:pattFill>
      </c:spPr>
    </c:plotArea>
    <c:legend>
      <c:legendPos val="r"/>
      <c:overlay val="0"/>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dirty="0"/>
              <a:t>Universo de 105 colaboradores</a:t>
            </a:r>
          </a:p>
        </c:rich>
      </c:tx>
      <c:layout>
        <c:manualLayout>
          <c:xMode val="edge"/>
          <c:yMode val="edge"/>
          <c:x val="0.1834381983522253"/>
          <c:y val="3.1358467138866156E-2"/>
        </c:manualLayout>
      </c:layout>
      <c:overlay val="0"/>
    </c:title>
    <c:autoTitleDeleted val="0"/>
    <c:plotArea>
      <c:layout/>
      <c:pieChart>
        <c:varyColors val="1"/>
        <c:ser>
          <c:idx val="0"/>
          <c:order val="0"/>
          <c:dLbls>
            <c:dLbl>
              <c:idx val="0"/>
              <c:layout>
                <c:manualLayout>
                  <c:x val="-7.7684278688922234E-2"/>
                  <c:y val="-0.11792326488165175"/>
                </c:manualLayout>
              </c:layout>
              <c:tx>
                <c:rich>
                  <a:bodyPr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fld id="{BEF2755A-137D-470B-BD88-1A5E58D0EE71}" type="CATEGORYNAME">
                      <a:rPr lang="en-US" sz="10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t>[NOMBRE DE CATEGORÍA]</a:t>
                    </a:fld>
                    <a:endParaRPr lang="es-PE"/>
                  </a:p>
                </c:rich>
              </c:tx>
              <c:spPr>
                <a:solidFill>
                  <a:sysClr val="window" lastClr="FFFFFF"/>
                </a:solidFill>
                <a:ln>
                  <a:noFill/>
                </a:ln>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0-D3A7-4B59-BE43-A50386069C17}"/>
                </c:ext>
              </c:extLst>
            </c:dLbl>
            <c:dLbl>
              <c:idx val="1"/>
              <c:layout>
                <c:manualLayout>
                  <c:x val="7.5005510458269753E-2"/>
                  <c:y val="-2.2677550938779267E-2"/>
                </c:manualLayout>
              </c:layout>
              <c:tx>
                <c:rich>
                  <a:bodyPr wrap="square" lIns="38100" tIns="19050" rIns="38100" bIns="19050" anchor="ctr">
                    <a:spAutoFit/>
                  </a:bodyPr>
                  <a:lstStyle/>
                  <a:p>
                    <a:pPr>
                      <a:defRPr/>
                    </a:pPr>
                    <a:fld id="{8DD4D88C-8C33-4168-822F-BDCF7403572F}" type="CATEGORYNAME">
                      <a:rPr lang="es-ES" sz="1000" b="0" i="0" u="none" strike="noStrike" kern="1200" baseline="0">
                        <a:solidFill>
                          <a:sysClr val="windowText" lastClr="000000"/>
                        </a:solidFill>
                      </a:rPr>
                      <a:pPr>
                        <a:defRPr/>
                      </a:pPr>
                      <a:t>[NOMBRE DE CATEGORÍA]</a:t>
                    </a:fld>
                    <a:endParaRPr lang="es-PE"/>
                  </a:p>
                </c:rich>
              </c:tx>
              <c:spPr>
                <a:solidFill>
                  <a:sysClr val="window" lastClr="FFFFFF"/>
                </a:solidFill>
                <a:ln>
                  <a:noFill/>
                </a:ln>
                <a:effectLst>
                  <a:softEdge rad="0"/>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1-D3A7-4B59-BE43-A50386069C17}"/>
                </c:ext>
              </c:extLst>
            </c:dLbl>
            <c:spPr>
              <a:solidFill>
                <a:sysClr val="window" lastClr="FFFFFF"/>
              </a:solidFill>
              <a:ln>
                <a:solidFill>
                  <a:sysClr val="windowText" lastClr="000000">
                    <a:lumMod val="65000"/>
                    <a:lumOff val="35000"/>
                  </a:sysClr>
                </a:solidFill>
              </a:ln>
              <a:effectLst/>
            </c:spPr>
            <c:dLblPos val="outEnd"/>
            <c:showLegendKey val="0"/>
            <c:showVal val="0"/>
            <c:showCatName val="1"/>
            <c:showSerName val="0"/>
            <c:showPercent val="1"/>
            <c:showBubbleSize val="0"/>
            <c:showLeaderLines val="1"/>
            <c:extLst>
              <c:ext xmlns:c15="http://schemas.microsoft.com/office/drawing/2012/chart" uri="{CE6537A1-D6FC-4f65-9D91-7224C49458BB}">
                <c15:spPr xmlns:c15="http://schemas.microsoft.com/office/drawing/2012/chart">
                  <a:prstGeom prst="wedgeRectCallout">
                    <a:avLst/>
                  </a:prstGeom>
                </c15:spPr>
              </c:ext>
            </c:extLst>
          </c:dLbls>
          <c:cat>
            <c:strRef>
              <c:f>DataResumen!$A$3:$A$4</c:f>
              <c:strCache>
                <c:ptCount val="2"/>
                <c:pt idx="0">
                  <c:v>Completaron 93 personas (88.57%)</c:v>
                </c:pt>
                <c:pt idx="1">
                  <c:v>No completaron 12 personas (11.43%)</c:v>
                </c:pt>
              </c:strCache>
            </c:strRef>
          </c:cat>
          <c:val>
            <c:numRef>
              <c:f>DataResumen!$B$3:$B$4</c:f>
              <c:numCache>
                <c:formatCode>General</c:formatCode>
                <c:ptCount val="2"/>
                <c:pt idx="0">
                  <c:v>93</c:v>
                </c:pt>
                <c:pt idx="1">
                  <c:v>12</c:v>
                </c:pt>
              </c:numCache>
            </c:numRef>
          </c:val>
          <c:extLst>
            <c:ext xmlns:c16="http://schemas.microsoft.com/office/drawing/2014/chart" uri="{C3380CC4-5D6E-409C-BE32-E72D297353CC}">
              <c16:uniqueId val="{00000002-D3A7-4B59-BE43-A50386069C17}"/>
            </c:ext>
          </c:extLst>
        </c:ser>
        <c:dLbls>
          <c:showLegendKey val="0"/>
          <c:showVal val="0"/>
          <c:showCatName val="0"/>
          <c:showSerName val="0"/>
          <c:showPercent val="0"/>
          <c:showBubbleSize val="0"/>
          <c:showLeaderLines val="1"/>
        </c:dLbls>
        <c:firstSliceAng val="97"/>
      </c:pieChart>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75000"/>
        </a:schemeClr>
      </a:solidFill>
    </a:ln>
  </c:sp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sz="1400" dirty="0"/>
              <a:t>Satisfacción Histórica</a:t>
            </a:r>
          </a:p>
        </c:rich>
      </c:tx>
      <c:overlay val="0"/>
    </c:title>
    <c:autoTitleDeleted val="0"/>
    <c:plotArea>
      <c:layout/>
      <c:barChart>
        <c:barDir val="col"/>
        <c:grouping val="clustered"/>
        <c:varyColors val="0"/>
        <c:ser>
          <c:idx val="0"/>
          <c:order val="0"/>
          <c:tx>
            <c:v>Total</c:v>
          </c:tx>
          <c:spPr>
            <a:solidFill>
              <a:srgbClr val="9DD866"/>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HistoricoAreas!$D$1:$F$1</c:f>
              <c:strCache>
                <c:ptCount val="3"/>
                <c:pt idx="0">
                  <c:v>2023</c:v>
                </c:pt>
                <c:pt idx="1">
                  <c:v>2024-01</c:v>
                </c:pt>
                <c:pt idx="2">
                  <c:v>2024-02</c:v>
                </c:pt>
              </c:strCache>
            </c:strRef>
          </c:cat>
          <c:val>
            <c:numRef>
              <c:f>HistoricoAreas!$D$8:$F$8</c:f>
              <c:numCache>
                <c:formatCode>_-* #,##0.000_-;\-* #,##0.000_-;_-* "-"??_-;_-@_-</c:formatCode>
                <c:ptCount val="3"/>
                <c:pt idx="0">
                  <c:v>4.2511088144452396</c:v>
                </c:pt>
                <c:pt idx="1">
                  <c:v>4.407</c:v>
                </c:pt>
                <c:pt idx="2" formatCode="General">
                  <c:v>4.3369999999999997</c:v>
                </c:pt>
              </c:numCache>
            </c:numRef>
          </c:val>
          <c:extLst>
            <c:ext xmlns:c16="http://schemas.microsoft.com/office/drawing/2014/chart" uri="{C3380CC4-5D6E-409C-BE32-E72D297353CC}">
              <c16:uniqueId val="{00000000-D59B-402B-B85B-32414DF21E86}"/>
            </c:ext>
          </c:extLst>
        </c:ser>
        <c:dLbls>
          <c:showLegendKey val="0"/>
          <c:showVal val="0"/>
          <c:showCatName val="0"/>
          <c:showSerName val="0"/>
          <c:showPercent val="0"/>
          <c:showBubbleSize val="0"/>
        </c:dLbls>
        <c:gapWidth val="150"/>
        <c:axId val="142318960"/>
        <c:axId val="142319920"/>
      </c:barChart>
      <c:catAx>
        <c:axId val="142318960"/>
        <c:scaling>
          <c:orientation val="minMax"/>
        </c:scaling>
        <c:delete val="0"/>
        <c:axPos val="b"/>
        <c:numFmt formatCode="General" sourceLinked="1"/>
        <c:majorTickMark val="out"/>
        <c:minorTickMark val="none"/>
        <c:tickLblPos val="nextTo"/>
        <c:crossAx val="142319920"/>
        <c:crosses val="autoZero"/>
        <c:auto val="1"/>
        <c:lblAlgn val="ctr"/>
        <c:lblOffset val="100"/>
        <c:noMultiLvlLbl val="0"/>
      </c:catAx>
      <c:valAx>
        <c:axId val="142319920"/>
        <c:scaling>
          <c:orientation val="minMax"/>
        </c:scaling>
        <c:delete val="0"/>
        <c:axPos val="l"/>
        <c:numFmt formatCode="_-* #,##0.000_-;\-* #,##0.000_-;_-* &quot;-&quot;??_-;_-@_-" sourceLinked="1"/>
        <c:majorTickMark val="out"/>
        <c:minorTickMark val="none"/>
        <c:tickLblPos val="nextTo"/>
        <c:crossAx val="142318960"/>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75000"/>
        </a:schemeClr>
      </a:solidFill>
    </a:ln>
  </c:sp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cap="none" spc="0" normalizeH="0" baseline="0" dirty="0">
                <a:solidFill>
                  <a:schemeClr val="tx1"/>
                </a:solidFill>
              </a:rPr>
              <a:t>Satisfacción Histórica Control de gestión (Acumulado)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cked"/>
        <c:varyColors val="0"/>
        <c:ser>
          <c:idx val="0"/>
          <c:order val="0"/>
          <c:tx>
            <c:strRef>
              <c:f>Graficos!$E$72:$F$72</c:f>
              <c:strCache>
                <c:ptCount val="2"/>
                <c:pt idx="0">
                  <c:v>2023</c:v>
                </c:pt>
                <c:pt idx="1">
                  <c:v>2024</c:v>
                </c:pt>
              </c:strCache>
            </c:strRef>
          </c:tx>
          <c:spPr>
            <a:ln w="28575" cap="rnd">
              <a:solidFill>
                <a:schemeClr val="accent1"/>
              </a:solidFill>
              <a:round/>
            </a:ln>
            <a:effectLst/>
          </c:spPr>
          <c:marker>
            <c:symbol val="none"/>
          </c:marker>
          <c:dLbls>
            <c:dLbl>
              <c:idx val="0"/>
              <c:layout>
                <c:manualLayout>
                  <c:x val="-4.7001033630883184E-2"/>
                  <c:y val="7.264957876115314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D9C-4AE6-BB14-07A60DC0DCA6}"/>
                </c:ext>
              </c:extLst>
            </c:dLbl>
            <c:dLbl>
              <c:idx val="1"/>
              <c:layout>
                <c:manualLayout>
                  <c:x val="-4.1471500262544085E-2"/>
                  <c:y val="0.108974368141729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D9C-4AE6-BB14-07A60DC0DCA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Graficos!$E$72:$F$72</c:f>
              <c:numCache>
                <c:formatCode>General</c:formatCode>
                <c:ptCount val="2"/>
                <c:pt idx="0">
                  <c:v>2023</c:v>
                </c:pt>
                <c:pt idx="1">
                  <c:v>2024</c:v>
                </c:pt>
              </c:numCache>
            </c:numRef>
          </c:cat>
          <c:val>
            <c:numRef>
              <c:f>Graficos!$E$73:$F$73</c:f>
              <c:numCache>
                <c:formatCode>_-* #,##0.000_-;\-* #,##0.000_-;_-* "-"??_-;_-@_-</c:formatCode>
                <c:ptCount val="2"/>
                <c:pt idx="0">
                  <c:v>4.2511088144452396</c:v>
                </c:pt>
                <c:pt idx="1">
                  <c:v>4.3719999999999999</c:v>
                </c:pt>
              </c:numCache>
            </c:numRef>
          </c:val>
          <c:smooth val="0"/>
          <c:extLst>
            <c:ext xmlns:c16="http://schemas.microsoft.com/office/drawing/2014/chart" uri="{C3380CC4-5D6E-409C-BE32-E72D297353CC}">
              <c16:uniqueId val="{00000002-AD9C-4AE6-BB14-07A60DC0DCA6}"/>
            </c:ext>
          </c:extLst>
        </c:ser>
        <c:dLbls>
          <c:showLegendKey val="0"/>
          <c:showVal val="0"/>
          <c:showCatName val="0"/>
          <c:showSerName val="0"/>
          <c:showPercent val="0"/>
          <c:showBubbleSize val="0"/>
        </c:dLbls>
        <c:smooth val="0"/>
        <c:axId val="196874864"/>
        <c:axId val="1461838543"/>
      </c:lineChart>
      <c:catAx>
        <c:axId val="196874864"/>
        <c:scaling>
          <c:orientation val="minMax"/>
        </c:scaling>
        <c:delete val="0"/>
        <c:axPos val="b"/>
        <c:numFmt formatCode="General" sourceLinked="1"/>
        <c:majorTickMark val="none"/>
        <c:minorTickMark val="none"/>
        <c:tickLblPos val="nextTo"/>
        <c:spPr>
          <a:noFill/>
          <a:ln w="9525" cap="flat" cmpd="sng" algn="ctr">
            <a:solidFill>
              <a:schemeClr val="tx1">
                <a:lumMod val="85000"/>
                <a:lumOff val="1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61838543"/>
        <c:crosses val="autoZero"/>
        <c:auto val="1"/>
        <c:lblAlgn val="ctr"/>
        <c:lblOffset val="100"/>
        <c:noMultiLvlLbl val="0"/>
      </c:catAx>
      <c:valAx>
        <c:axId val="1461838543"/>
        <c:scaling>
          <c:orientation val="minMax"/>
        </c:scaling>
        <c:delete val="0"/>
        <c:axPos val="l"/>
        <c:numFmt formatCode="_-* #,##0.000_-;\-* #,##0.000_-;_-* &quot;-&quot;??_-;_-@_-" sourceLinked="1"/>
        <c:majorTickMark val="none"/>
        <c:minorTickMark val="none"/>
        <c:tickLblPos val="nextTo"/>
        <c:spPr>
          <a:noFill/>
          <a:ln>
            <a:solidFill>
              <a:schemeClr val="bg2">
                <a:lumMod val="2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96874864"/>
        <c:crosses val="autoZero"/>
        <c:crossBetween val="between"/>
      </c:valAx>
      <c:spPr>
        <a:pattFill prst="pct5">
          <a:fgClr>
            <a:schemeClr val="tx1">
              <a:lumMod val="65000"/>
              <a:lumOff val="35000"/>
            </a:schemeClr>
          </a:fgClr>
          <a:bgClr>
            <a:schemeClr val="bg1"/>
          </a:bgClr>
        </a:patt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75000"/>
        </a:schemeClr>
      </a:solidFill>
    </a:ln>
    <a:effectLst/>
  </c:spPr>
  <c:txPr>
    <a:bodyPr/>
    <a:lstStyle/>
    <a:p>
      <a:pPr>
        <a:defRPr/>
      </a:pPr>
      <a:endParaRPr lang="es-PE"/>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áreas - Multiarea</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tx>
            <c:strRef>
              <c:f>usado4!$B$1</c:f>
              <c:strCache>
                <c:ptCount val="1"/>
                <c:pt idx="0">
                  <c:v>2021</c:v>
                </c:pt>
              </c:strCache>
            </c:strRef>
          </c:tx>
          <c:spPr>
            <a:solidFill>
              <a:schemeClr val="accent2"/>
            </a:solidFill>
            <a:ln>
              <a:noFill/>
            </a:ln>
            <a:effectLst/>
          </c:spPr>
          <c:invertIfNegative val="0"/>
          <c:cat>
            <c:strRef>
              <c:f>usado4!$A$2:$A$12</c:f>
              <c:strCache>
                <c:ptCount val="11"/>
                <c:pt idx="0">
                  <c:v>TI y Sistemas</c:v>
                </c:pt>
                <c:pt idx="1">
                  <c:v>Finanzas y Tesorería</c:v>
                </c:pt>
                <c:pt idx="2">
                  <c:v>Legal</c:v>
                </c:pt>
                <c:pt idx="3">
                  <c:v>Administración</c:v>
                </c:pt>
                <c:pt idx="4">
                  <c:v>Contabilidad</c:v>
                </c:pt>
                <c:pt idx="5">
                  <c:v>Control de Gestión</c:v>
                </c:pt>
                <c:pt idx="6">
                  <c:v>Compras</c:v>
                </c:pt>
                <c:pt idx="7">
                  <c:v>Riesgos</c:v>
                </c:pt>
                <c:pt idx="8">
                  <c:v>SIG</c:v>
                </c:pt>
                <c:pt idx="9">
                  <c:v>Seguridad</c:v>
                </c:pt>
                <c:pt idx="10">
                  <c:v>Calidad</c:v>
                </c:pt>
              </c:strCache>
            </c:strRef>
          </c:cat>
          <c:val>
            <c:numRef>
              <c:f>usado4!$B$2:$B$12</c:f>
              <c:numCache>
                <c:formatCode>0.000</c:formatCode>
                <c:ptCount val="11"/>
                <c:pt idx="0">
                  <c:v>4.08</c:v>
                </c:pt>
                <c:pt idx="1">
                  <c:v>3.79</c:v>
                </c:pt>
                <c:pt idx="2">
                  <c:v>4.05</c:v>
                </c:pt>
                <c:pt idx="3">
                  <c:v>4.04</c:v>
                </c:pt>
                <c:pt idx="4">
                  <c:v>4.04</c:v>
                </c:pt>
                <c:pt idx="6">
                  <c:v>3.31</c:v>
                </c:pt>
                <c:pt idx="8">
                  <c:v>3.78</c:v>
                </c:pt>
                <c:pt idx="9">
                  <c:v>3.95</c:v>
                </c:pt>
                <c:pt idx="10">
                  <c:v>4.04</c:v>
                </c:pt>
              </c:numCache>
            </c:numRef>
          </c:val>
          <c:extLst>
            <c:ext xmlns:c16="http://schemas.microsoft.com/office/drawing/2014/chart" uri="{C3380CC4-5D6E-409C-BE32-E72D297353CC}">
              <c16:uniqueId val="{00000000-2FA1-4AF6-BF77-DFB6987A0DF9}"/>
            </c:ext>
          </c:extLst>
        </c:ser>
        <c:ser>
          <c:idx val="1"/>
          <c:order val="1"/>
          <c:tx>
            <c:strRef>
              <c:f>usado4!$C$1</c:f>
              <c:strCache>
                <c:ptCount val="1"/>
                <c:pt idx="0">
                  <c:v>2022</c:v>
                </c:pt>
              </c:strCache>
            </c:strRef>
          </c:tx>
          <c:spPr>
            <a:solidFill>
              <a:srgbClr val="0070C0"/>
            </a:solidFill>
            <a:ln>
              <a:noFill/>
            </a:ln>
            <a:effectLst/>
          </c:spPr>
          <c:invertIfNegative val="0"/>
          <c:cat>
            <c:strRef>
              <c:f>usado4!$A$2:$A$12</c:f>
              <c:strCache>
                <c:ptCount val="11"/>
                <c:pt idx="0">
                  <c:v>TI y Sistemas</c:v>
                </c:pt>
                <c:pt idx="1">
                  <c:v>Finanzas y Tesorería</c:v>
                </c:pt>
                <c:pt idx="2">
                  <c:v>Legal</c:v>
                </c:pt>
                <c:pt idx="3">
                  <c:v>Administración</c:v>
                </c:pt>
                <c:pt idx="4">
                  <c:v>Contabilidad</c:v>
                </c:pt>
                <c:pt idx="5">
                  <c:v>Control de Gestión</c:v>
                </c:pt>
                <c:pt idx="6">
                  <c:v>Compras</c:v>
                </c:pt>
                <c:pt idx="7">
                  <c:v>Riesgos</c:v>
                </c:pt>
                <c:pt idx="8">
                  <c:v>SIG</c:v>
                </c:pt>
                <c:pt idx="9">
                  <c:v>Seguridad</c:v>
                </c:pt>
                <c:pt idx="10">
                  <c:v>Calidad</c:v>
                </c:pt>
              </c:strCache>
            </c:strRef>
          </c:cat>
          <c:val>
            <c:numRef>
              <c:f>usado4!$C$2:$C$12</c:f>
              <c:numCache>
                <c:formatCode>0.000</c:formatCode>
                <c:ptCount val="11"/>
                <c:pt idx="0">
                  <c:v>4.2089999999999996</c:v>
                </c:pt>
                <c:pt idx="1">
                  <c:v>3.992</c:v>
                </c:pt>
                <c:pt idx="2">
                  <c:v>4.0069999999999997</c:v>
                </c:pt>
                <c:pt idx="3">
                  <c:v>4.0019999999999998</c:v>
                </c:pt>
                <c:pt idx="4">
                  <c:v>4.0279999999999996</c:v>
                </c:pt>
                <c:pt idx="6">
                  <c:v>2.956</c:v>
                </c:pt>
                <c:pt idx="8">
                  <c:v>3.8526097324413793</c:v>
                </c:pt>
                <c:pt idx="9">
                  <c:v>3.94</c:v>
                </c:pt>
                <c:pt idx="10">
                  <c:v>3.9769999999999999</c:v>
                </c:pt>
              </c:numCache>
            </c:numRef>
          </c:val>
          <c:extLst>
            <c:ext xmlns:c16="http://schemas.microsoft.com/office/drawing/2014/chart" uri="{C3380CC4-5D6E-409C-BE32-E72D297353CC}">
              <c16:uniqueId val="{00000001-2FA1-4AF6-BF77-DFB6987A0DF9}"/>
            </c:ext>
          </c:extLst>
        </c:ser>
        <c:ser>
          <c:idx val="2"/>
          <c:order val="2"/>
          <c:tx>
            <c:strRef>
              <c:f>usado4!$D$1</c:f>
              <c:strCache>
                <c:ptCount val="1"/>
                <c:pt idx="0">
                  <c:v>2023</c:v>
                </c:pt>
              </c:strCache>
            </c:strRef>
          </c:tx>
          <c:spPr>
            <a:solidFill>
              <a:srgbClr val="92D050"/>
            </a:solidFill>
            <a:ln>
              <a:noFill/>
            </a:ln>
            <a:effectLst/>
          </c:spPr>
          <c:invertIfNegative val="0"/>
          <c:cat>
            <c:strRef>
              <c:f>usado4!$A$2:$A$12</c:f>
              <c:strCache>
                <c:ptCount val="11"/>
                <c:pt idx="0">
                  <c:v>TI y Sistemas</c:v>
                </c:pt>
                <c:pt idx="1">
                  <c:v>Finanzas y Tesorería</c:v>
                </c:pt>
                <c:pt idx="2">
                  <c:v>Legal</c:v>
                </c:pt>
                <c:pt idx="3">
                  <c:v>Administración</c:v>
                </c:pt>
                <c:pt idx="4">
                  <c:v>Contabilidad</c:v>
                </c:pt>
                <c:pt idx="5">
                  <c:v>Control de Gestión</c:v>
                </c:pt>
                <c:pt idx="6">
                  <c:v>Compras</c:v>
                </c:pt>
                <c:pt idx="7">
                  <c:v>Riesgos</c:v>
                </c:pt>
                <c:pt idx="8">
                  <c:v>SIG</c:v>
                </c:pt>
                <c:pt idx="9">
                  <c:v>Seguridad</c:v>
                </c:pt>
                <c:pt idx="10">
                  <c:v>Calidad</c:v>
                </c:pt>
              </c:strCache>
            </c:strRef>
          </c:cat>
          <c:val>
            <c:numRef>
              <c:f>usado4!$D$2:$D$12</c:f>
              <c:numCache>
                <c:formatCode>0.000</c:formatCode>
                <c:ptCount val="11"/>
                <c:pt idx="0">
                  <c:v>4.1479269326947801</c:v>
                </c:pt>
                <c:pt idx="1">
                  <c:v>3.7914647907239818</c:v>
                </c:pt>
                <c:pt idx="2">
                  <c:v>4.2982698234860868</c:v>
                </c:pt>
                <c:pt idx="3">
                  <c:v>4.0752201610583842</c:v>
                </c:pt>
                <c:pt idx="4">
                  <c:v>4.1596872565260501</c:v>
                </c:pt>
                <c:pt idx="5">
                  <c:v>4.2511088144452369</c:v>
                </c:pt>
                <c:pt idx="6">
                  <c:v>3.4390229852995589</c:v>
                </c:pt>
                <c:pt idx="7">
                  <c:v>4.1672365050659206</c:v>
                </c:pt>
                <c:pt idx="8">
                  <c:v>3.808372070779531</c:v>
                </c:pt>
                <c:pt idx="9">
                  <c:v>4.0357264843108247</c:v>
                </c:pt>
                <c:pt idx="10">
                  <c:v>3.9621363024401415</c:v>
                </c:pt>
              </c:numCache>
            </c:numRef>
          </c:val>
          <c:extLst>
            <c:ext xmlns:c16="http://schemas.microsoft.com/office/drawing/2014/chart" uri="{C3380CC4-5D6E-409C-BE32-E72D297353CC}">
              <c16:uniqueId val="{00000002-2FA1-4AF6-BF77-DFB6987A0DF9}"/>
            </c:ext>
          </c:extLst>
        </c:ser>
        <c:dLbls>
          <c:showLegendKey val="0"/>
          <c:showVal val="0"/>
          <c:showCatName val="0"/>
          <c:showSerName val="0"/>
          <c:showPercent val="0"/>
          <c:showBubbleSize val="0"/>
        </c:dLbls>
        <c:gapWidth val="247"/>
        <c:axId val="92399840"/>
        <c:axId val="1991762688"/>
      </c:barChart>
      <c:lineChart>
        <c:grouping val="standard"/>
        <c:varyColors val="0"/>
        <c:ser>
          <c:idx val="3"/>
          <c:order val="3"/>
          <c:tx>
            <c:strRef>
              <c:f>usado4!$E$1</c:f>
              <c:strCache>
                <c:ptCount val="1"/>
                <c:pt idx="0">
                  <c:v>2024-01</c:v>
                </c:pt>
              </c:strCache>
            </c:strRef>
          </c:tx>
          <c:spPr>
            <a:ln w="22225" cap="rnd">
              <a:solidFill>
                <a:schemeClr val="accent4"/>
              </a:solidFill>
              <a:round/>
            </a:ln>
            <a:effectLst/>
          </c:spPr>
          <c:marker>
            <c:symbol val="circle"/>
            <c:size val="5"/>
            <c:spPr>
              <a:solidFill>
                <a:schemeClr val="lt1"/>
              </a:solidFill>
              <a:ln w="15875">
                <a:solidFill>
                  <a:schemeClr val="accent4"/>
                </a:solidFill>
                <a:round/>
              </a:ln>
              <a:effectLst/>
            </c:spPr>
          </c:marker>
          <c:cat>
            <c:strRef>
              <c:f>usado4!$A$2:$A$12</c:f>
              <c:strCache>
                <c:ptCount val="11"/>
                <c:pt idx="0">
                  <c:v>TI y Sistemas</c:v>
                </c:pt>
                <c:pt idx="1">
                  <c:v>Finanzas y Tesorería</c:v>
                </c:pt>
                <c:pt idx="2">
                  <c:v>Legal</c:v>
                </c:pt>
                <c:pt idx="3">
                  <c:v>Administración</c:v>
                </c:pt>
                <c:pt idx="4">
                  <c:v>Contabilidad</c:v>
                </c:pt>
                <c:pt idx="5">
                  <c:v>Control de Gestión</c:v>
                </c:pt>
                <c:pt idx="6">
                  <c:v>Compras</c:v>
                </c:pt>
                <c:pt idx="7">
                  <c:v>Riesgos</c:v>
                </c:pt>
                <c:pt idx="8">
                  <c:v>SIG</c:v>
                </c:pt>
                <c:pt idx="9">
                  <c:v>Seguridad</c:v>
                </c:pt>
                <c:pt idx="10">
                  <c:v>Calidad</c:v>
                </c:pt>
              </c:strCache>
            </c:strRef>
          </c:cat>
          <c:val>
            <c:numRef>
              <c:f>usado4!$E$2:$E$12</c:f>
              <c:numCache>
                <c:formatCode>0.000</c:formatCode>
                <c:ptCount val="11"/>
                <c:pt idx="0">
                  <c:v>4.459961334961335</c:v>
                </c:pt>
                <c:pt idx="1">
                  <c:v>4.0409698996655514</c:v>
                </c:pt>
                <c:pt idx="2">
                  <c:v>4.529209838356179</c:v>
                </c:pt>
                <c:pt idx="3">
                  <c:v>4.2711554050489013</c:v>
                </c:pt>
                <c:pt idx="4">
                  <c:v>4.1927065040278988</c:v>
                </c:pt>
                <c:pt idx="5">
                  <c:v>4.4074992488829716</c:v>
                </c:pt>
                <c:pt idx="6">
                  <c:v>3.5394450333324818</c:v>
                </c:pt>
                <c:pt idx="7">
                  <c:v>4.2441881840638418</c:v>
                </c:pt>
                <c:pt idx="8">
                  <c:v>4.1270268620268622</c:v>
                </c:pt>
                <c:pt idx="9">
                  <c:v>4.1497626591445238</c:v>
                </c:pt>
                <c:pt idx="10">
                  <c:v>4.0534430366219105</c:v>
                </c:pt>
              </c:numCache>
            </c:numRef>
          </c:val>
          <c:smooth val="0"/>
          <c:extLst>
            <c:ext xmlns:c16="http://schemas.microsoft.com/office/drawing/2014/chart" uri="{C3380CC4-5D6E-409C-BE32-E72D297353CC}">
              <c16:uniqueId val="{00000003-2FA1-4AF6-BF77-DFB6987A0DF9}"/>
            </c:ext>
          </c:extLst>
        </c:ser>
        <c:ser>
          <c:idx val="4"/>
          <c:order val="4"/>
          <c:tx>
            <c:strRef>
              <c:f>usado4!$F$1</c:f>
              <c:strCache>
                <c:ptCount val="1"/>
                <c:pt idx="0">
                  <c:v>2024-02</c:v>
                </c:pt>
              </c:strCache>
            </c:strRef>
          </c:tx>
          <c:spPr>
            <a:ln w="22225" cap="rnd">
              <a:solidFill>
                <a:schemeClr val="accent5"/>
              </a:solidFill>
              <a:round/>
            </a:ln>
            <a:effectLst/>
          </c:spPr>
          <c:marker>
            <c:symbol val="circle"/>
            <c:size val="6"/>
            <c:spPr>
              <a:solidFill>
                <a:schemeClr val="lt1"/>
              </a:solidFill>
              <a:ln w="15875">
                <a:solidFill>
                  <a:schemeClr val="accent5"/>
                </a:solidFill>
                <a:round/>
              </a:ln>
              <a:effectLst/>
            </c:spPr>
          </c:marker>
          <c:cat>
            <c:strRef>
              <c:f>usado4!$A$2:$A$12</c:f>
              <c:strCache>
                <c:ptCount val="11"/>
                <c:pt idx="0">
                  <c:v>TI y Sistemas</c:v>
                </c:pt>
                <c:pt idx="1">
                  <c:v>Finanzas y Tesorería</c:v>
                </c:pt>
                <c:pt idx="2">
                  <c:v>Legal</c:v>
                </c:pt>
                <c:pt idx="3">
                  <c:v>Administración</c:v>
                </c:pt>
                <c:pt idx="4">
                  <c:v>Contabilidad</c:v>
                </c:pt>
                <c:pt idx="5">
                  <c:v>Control de Gestión</c:v>
                </c:pt>
                <c:pt idx="6">
                  <c:v>Compras</c:v>
                </c:pt>
                <c:pt idx="7">
                  <c:v>Riesgos</c:v>
                </c:pt>
                <c:pt idx="8">
                  <c:v>SIG</c:v>
                </c:pt>
                <c:pt idx="9">
                  <c:v>Seguridad</c:v>
                </c:pt>
                <c:pt idx="10">
                  <c:v>Calidad</c:v>
                </c:pt>
              </c:strCache>
            </c:strRef>
          </c:cat>
          <c:val>
            <c:numRef>
              <c:f>usado4!$F$2:$F$12</c:f>
              <c:numCache>
                <c:formatCode>0.000</c:formatCode>
                <c:ptCount val="11"/>
                <c:pt idx="0">
                  <c:v>4.4732690398075805</c:v>
                </c:pt>
                <c:pt idx="1">
                  <c:v>4.3985598090785114</c:v>
                </c:pt>
                <c:pt idx="2">
                  <c:v>4.3362415654520898</c:v>
                </c:pt>
                <c:pt idx="3">
                  <c:v>4.2632774689957653</c:v>
                </c:pt>
                <c:pt idx="4">
                  <c:v>4.3869217614582059</c:v>
                </c:pt>
                <c:pt idx="5">
                  <c:v>4.3365186485553124</c:v>
                </c:pt>
                <c:pt idx="6">
                  <c:v>3.4372611948509237</c:v>
                </c:pt>
                <c:pt idx="7">
                  <c:v>4.2469678469678476</c:v>
                </c:pt>
                <c:pt idx="8">
                  <c:v>4.2295462641098194</c:v>
                </c:pt>
                <c:pt idx="9">
                  <c:v>4.1455653915475503</c:v>
                </c:pt>
                <c:pt idx="10">
                  <c:v>4.3345335144927537</c:v>
                </c:pt>
              </c:numCache>
            </c:numRef>
          </c:val>
          <c:smooth val="0"/>
          <c:extLst>
            <c:ext xmlns:c16="http://schemas.microsoft.com/office/drawing/2014/chart" uri="{C3380CC4-5D6E-409C-BE32-E72D297353CC}">
              <c16:uniqueId val="{00000004-2FA1-4AF6-BF77-DFB6987A0DF9}"/>
            </c:ext>
          </c:extLst>
        </c:ser>
        <c:dLbls>
          <c:showLegendKey val="0"/>
          <c:showVal val="0"/>
          <c:showCatName val="0"/>
          <c:showSerName val="0"/>
          <c:showPercent val="0"/>
          <c:showBubbleSize val="0"/>
        </c:dLbls>
        <c:marker val="1"/>
        <c:smooth val="0"/>
        <c:axId val="92399840"/>
        <c:axId val="1991762688"/>
      </c:lineChart>
      <c:catAx>
        <c:axId val="9239984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out"/>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1991762688"/>
        <c:crosses val="autoZero"/>
        <c:auto val="1"/>
        <c:lblAlgn val="ctr"/>
        <c:lblOffset val="100"/>
        <c:noMultiLvlLbl val="0"/>
      </c:catAx>
      <c:valAx>
        <c:axId val="1991762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92399840"/>
        <c:crosses val="autoZero"/>
        <c:crossBetween val="between"/>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[EncuestaControlDeGestión.xlsm]DataResumen!PivotTablaAutoevaluacion</c:name>
    <c:fmtId val="9"/>
  </c:pivotSource>
  <c:chart>
    <c:title>
      <c:tx>
        <c:rich>
          <a:bodyPr/>
          <a:lstStyle/>
          <a:p>
            <a:pPr>
              <a:defRPr/>
            </a:pPr>
            <a:r>
              <a:rPr lang="es-PE"/>
              <a:t>Autoevaluación</a:t>
            </a:r>
            <a:r>
              <a:rPr lang="es-PE" baseline="0"/>
              <a:t> por servicios (5 usuarios)</a:t>
            </a:r>
            <a:endParaRPr lang="es-PE"/>
          </a:p>
        </c:rich>
      </c:tx>
      <c:overlay val="0"/>
    </c:title>
    <c:autoTitleDeleted val="0"/>
    <c:pivotFmts>
      <c:pivotFmt>
        <c:idx val="0"/>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0B84A5"/>
          </a:solidFill>
        </c:spPr>
        <c:marker>
          <c:symbol val="none"/>
        </c:marker>
        <c:dLbl>
          <c:idx val="0"/>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DataResumen!$M$36</c:f>
              <c:strCache>
                <c:ptCount val="1"/>
                <c:pt idx="0">
                  <c:v>Total</c:v>
                </c:pt>
              </c:strCache>
            </c:strRef>
          </c:tx>
          <c:spPr>
            <a:solidFill>
              <a:srgbClr val="0B84A5"/>
            </a:solidFill>
          </c:spPr>
          <c:invertIfNegative val="0"/>
          <c:dLbls>
            <c:spPr>
              <a:noFill/>
              <a:ln>
                <a:noFill/>
              </a:ln>
              <a:effectLst/>
            </c:spPr>
            <c:txPr>
              <a:bodyPr wrap="square" lIns="38100" tIns="19050" rIns="38100" bIns="19050" anchor="ctr">
                <a:spAutoFit/>
              </a:bodyPr>
              <a:lstStyle/>
              <a:p>
                <a:pPr>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DataResumen!$L$37:$L$41</c:f>
              <c:strCache>
                <c:ptCount val="4"/>
                <c:pt idx="0">
                  <c:v>Consultas y orientaciones</c:v>
                </c:pt>
                <c:pt idx="1">
                  <c:v>Control y seguimiento de gastos y costos</c:v>
                </c:pt>
                <c:pt idx="2">
                  <c:v>Gestión y Control de Inversiones</c:v>
                </c:pt>
                <c:pt idx="3">
                  <c:v>Presupuestos y Proyecciones Mensuales y Anuales</c:v>
                </c:pt>
              </c:strCache>
            </c:strRef>
          </c:cat>
          <c:val>
            <c:numRef>
              <c:f>DataResumen!$M$37:$M$41</c:f>
              <c:numCache>
                <c:formatCode>0.000</c:formatCode>
                <c:ptCount val="4"/>
                <c:pt idx="0">
                  <c:v>5</c:v>
                </c:pt>
                <c:pt idx="1">
                  <c:v>5</c:v>
                </c:pt>
                <c:pt idx="2">
                  <c:v>4.8</c:v>
                </c:pt>
                <c:pt idx="3">
                  <c:v>4.8</c:v>
                </c:pt>
              </c:numCache>
            </c:numRef>
          </c:val>
          <c:extLst>
            <c:ext xmlns:c16="http://schemas.microsoft.com/office/drawing/2014/chart" uri="{C3380CC4-5D6E-409C-BE32-E72D297353CC}">
              <c16:uniqueId val="{00000000-B598-4AF8-BBAC-B8BED97DDAF3}"/>
            </c:ext>
          </c:extLst>
        </c:ser>
        <c:dLbls>
          <c:showLegendKey val="0"/>
          <c:showVal val="0"/>
          <c:showCatName val="0"/>
          <c:showSerName val="0"/>
          <c:showPercent val="0"/>
          <c:showBubbleSize val="0"/>
        </c:dLbls>
        <c:gapWidth val="150"/>
        <c:axId val="312163888"/>
        <c:axId val="312150928"/>
      </c:barChart>
      <c:catAx>
        <c:axId val="312163888"/>
        <c:scaling>
          <c:orientation val="minMax"/>
        </c:scaling>
        <c:delete val="0"/>
        <c:axPos val="b"/>
        <c:numFmt formatCode="General" sourceLinked="1"/>
        <c:majorTickMark val="out"/>
        <c:minorTickMark val="none"/>
        <c:tickLblPos val="nextTo"/>
        <c:crossAx val="312150928"/>
        <c:crosses val="autoZero"/>
        <c:auto val="1"/>
        <c:lblAlgn val="ctr"/>
        <c:lblOffset val="100"/>
        <c:noMultiLvlLbl val="0"/>
      </c:catAx>
      <c:valAx>
        <c:axId val="312150928"/>
        <c:scaling>
          <c:orientation val="minMax"/>
        </c:scaling>
        <c:delete val="0"/>
        <c:axPos val="l"/>
        <c:numFmt formatCode="0.000" sourceLinked="1"/>
        <c:majorTickMark val="out"/>
        <c:minorTickMark val="none"/>
        <c:tickLblPos val="nextTo"/>
        <c:crossAx val="312163888"/>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75000"/>
        </a:schemeClr>
      </a:solidFill>
    </a:ln>
  </c:spPr>
  <c:externalData r:id="rId1">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DataResumen!$B$15</c:f>
              <c:strCache>
                <c:ptCount val="1"/>
                <c:pt idx="0">
                  <c:v>Promedio</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DataResumen!$A$16:$A$19</c:f>
              <c:strCache>
                <c:ptCount val="4"/>
                <c:pt idx="0">
                  <c:v>Consultas y orientaciones</c:v>
                </c:pt>
                <c:pt idx="1">
                  <c:v>Presupuestos y Proyecciones Mensuales y Anuales</c:v>
                </c:pt>
                <c:pt idx="2">
                  <c:v>Control y seguimiento de gastos y costos</c:v>
                </c:pt>
                <c:pt idx="3">
                  <c:v>Gestión y Control de Inversiones</c:v>
                </c:pt>
              </c:strCache>
            </c:strRef>
          </c:cat>
          <c:val>
            <c:numRef>
              <c:f>DataResumen!$B$16:$B$19</c:f>
              <c:numCache>
                <c:formatCode>0.000</c:formatCode>
                <c:ptCount val="4"/>
                <c:pt idx="0" formatCode="General">
                  <c:v>4.4640000000000004</c:v>
                </c:pt>
                <c:pt idx="1">
                  <c:v>4.3</c:v>
                </c:pt>
                <c:pt idx="2" formatCode="General">
                  <c:v>4.2939999999999996</c:v>
                </c:pt>
                <c:pt idx="3" formatCode="General">
                  <c:v>4.2880000000000003</c:v>
                </c:pt>
              </c:numCache>
            </c:numRef>
          </c:val>
          <c:extLst>
            <c:ext xmlns:c16="http://schemas.microsoft.com/office/drawing/2014/chart" uri="{C3380CC4-5D6E-409C-BE32-E72D297353CC}">
              <c16:uniqueId val="{00000000-4C14-4601-AD74-7E3013D9BE7F}"/>
            </c:ext>
          </c:extLst>
        </c:ser>
        <c:dLbls>
          <c:showLegendKey val="0"/>
          <c:showVal val="0"/>
          <c:showCatName val="0"/>
          <c:showSerName val="0"/>
          <c:showPercent val="0"/>
          <c:showBubbleSize val="0"/>
        </c:dLbls>
        <c:gapWidth val="150"/>
        <c:axId val="112967984"/>
        <c:axId val="112972304"/>
      </c:barChart>
      <c:catAx>
        <c:axId val="112967984"/>
        <c:scaling>
          <c:orientation val="minMax"/>
        </c:scaling>
        <c:delete val="0"/>
        <c:axPos val="b"/>
        <c:numFmt formatCode="General" sourceLinked="1"/>
        <c:majorTickMark val="out"/>
        <c:minorTickMark val="none"/>
        <c:tickLblPos val="nextTo"/>
        <c:crossAx val="112972304"/>
        <c:crosses val="autoZero"/>
        <c:auto val="1"/>
        <c:lblAlgn val="ctr"/>
        <c:lblOffset val="100"/>
        <c:noMultiLvlLbl val="0"/>
      </c:catAx>
      <c:valAx>
        <c:axId val="112972304"/>
        <c:scaling>
          <c:orientation val="minMax"/>
        </c:scaling>
        <c:delete val="0"/>
        <c:axPos val="l"/>
        <c:numFmt formatCode="General" sourceLinked="1"/>
        <c:majorTickMark val="out"/>
        <c:minorTickMark val="none"/>
        <c:tickLblPos val="nextTo"/>
        <c:crossAx val="112967984"/>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75000"/>
        </a:schemeClr>
      </a:solidFill>
    </a:ln>
  </c:sp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Gerencia sin autoevaluación</a:t>
            </a:r>
          </a:p>
        </c:rich>
      </c:tx>
      <c:overlay val="0"/>
    </c:title>
    <c:autoTitleDeleted val="0"/>
    <c:plotArea>
      <c:layout/>
      <c:barChart>
        <c:barDir val="col"/>
        <c:grouping val="clustered"/>
        <c:varyColors val="0"/>
        <c:ser>
          <c:idx val="0"/>
          <c:order val="0"/>
          <c:tx>
            <c:strRef>
              <c:f>DataResumen!$M$15</c:f>
              <c:strCache>
                <c:ptCount val="1"/>
                <c:pt idx="0">
                  <c:v>Promedios</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DataResumen!$L$16:$L$20</c:f>
              <c:strCache>
                <c:ptCount val="5"/>
                <c:pt idx="0">
                  <c:v>Gestión Humana y Sostenibilidad</c:v>
                </c:pt>
                <c:pt idx="1">
                  <c:v>Industrial y de Mantenimiento</c:v>
                </c:pt>
                <c:pt idx="2">
                  <c:v>Administración y Finanzas</c:v>
                </c:pt>
                <c:pt idx="3">
                  <c:v>Operaciones</c:v>
                </c:pt>
                <c:pt idx="4">
                  <c:v>Agrícola</c:v>
                </c:pt>
              </c:strCache>
            </c:strRef>
          </c:cat>
          <c:val>
            <c:numRef>
              <c:f>DataResumen!$M$16:$M$20</c:f>
              <c:numCache>
                <c:formatCode>General</c:formatCode>
                <c:ptCount val="5"/>
                <c:pt idx="0">
                  <c:v>4.6500000000000004</c:v>
                </c:pt>
                <c:pt idx="1">
                  <c:v>4.3289999999999997</c:v>
                </c:pt>
                <c:pt idx="2">
                  <c:v>4.3010000000000002</c:v>
                </c:pt>
                <c:pt idx="3">
                  <c:v>4.2919999999999998</c:v>
                </c:pt>
                <c:pt idx="4">
                  <c:v>4.258</c:v>
                </c:pt>
              </c:numCache>
            </c:numRef>
          </c:val>
          <c:extLst>
            <c:ext xmlns:c16="http://schemas.microsoft.com/office/drawing/2014/chart" uri="{C3380CC4-5D6E-409C-BE32-E72D297353CC}">
              <c16:uniqueId val="{00000000-9272-4E8F-ADB6-60B26BF9CAEB}"/>
            </c:ext>
          </c:extLst>
        </c:ser>
        <c:dLbls>
          <c:showLegendKey val="0"/>
          <c:showVal val="0"/>
          <c:showCatName val="0"/>
          <c:showSerName val="0"/>
          <c:showPercent val="0"/>
          <c:showBubbleSize val="0"/>
        </c:dLbls>
        <c:gapWidth val="150"/>
        <c:axId val="112982384"/>
        <c:axId val="112973744"/>
      </c:barChart>
      <c:catAx>
        <c:axId val="112982384"/>
        <c:scaling>
          <c:orientation val="minMax"/>
        </c:scaling>
        <c:delete val="0"/>
        <c:axPos val="b"/>
        <c:numFmt formatCode="General" sourceLinked="1"/>
        <c:majorTickMark val="out"/>
        <c:minorTickMark val="none"/>
        <c:tickLblPos val="nextTo"/>
        <c:crossAx val="112973744"/>
        <c:crosses val="autoZero"/>
        <c:auto val="1"/>
        <c:lblAlgn val="ctr"/>
        <c:lblOffset val="100"/>
        <c:noMultiLvlLbl val="0"/>
      </c:catAx>
      <c:valAx>
        <c:axId val="112973744"/>
        <c:scaling>
          <c:orientation val="minMax"/>
        </c:scaling>
        <c:delete val="0"/>
        <c:axPos val="l"/>
        <c:numFmt formatCode="General" sourceLinked="1"/>
        <c:majorTickMark val="out"/>
        <c:minorTickMark val="none"/>
        <c:tickLblPos val="nextTo"/>
        <c:crossAx val="112982384"/>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75000"/>
        </a:schemeClr>
      </a:solidFill>
    </a:ln>
  </c:sp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DataResumen!$B$36</c:f>
              <c:strCache>
                <c:ptCount val="1"/>
                <c:pt idx="0">
                  <c:v>2023</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DataResumen!$A$37:$A$40</c:f>
              <c:strCache>
                <c:ptCount val="4"/>
                <c:pt idx="0">
                  <c:v>Consultas y orientaciones</c:v>
                </c:pt>
                <c:pt idx="1">
                  <c:v>Presupuestos y Proyecciones Mensuales y Anuales</c:v>
                </c:pt>
                <c:pt idx="2">
                  <c:v>Control y seguimiento de gastos y costos</c:v>
                </c:pt>
                <c:pt idx="3">
                  <c:v>Gestión y Control de Inversiones</c:v>
                </c:pt>
              </c:strCache>
            </c:strRef>
          </c:cat>
          <c:val>
            <c:numRef>
              <c:f>DataResumen!$B$37:$B$40</c:f>
              <c:numCache>
                <c:formatCode>0.000</c:formatCode>
                <c:ptCount val="4"/>
                <c:pt idx="0">
                  <c:v>4.3879999999999999</c:v>
                </c:pt>
                <c:pt idx="1">
                  <c:v>4.2069999999999999</c:v>
                </c:pt>
                <c:pt idx="2">
                  <c:v>4.2350000000000003</c:v>
                </c:pt>
                <c:pt idx="3">
                  <c:v>4.173</c:v>
                </c:pt>
              </c:numCache>
            </c:numRef>
          </c:val>
          <c:extLst>
            <c:ext xmlns:c16="http://schemas.microsoft.com/office/drawing/2014/chart" uri="{C3380CC4-5D6E-409C-BE32-E72D297353CC}">
              <c16:uniqueId val="{00000000-4636-484C-AD91-38349622C293}"/>
            </c:ext>
          </c:extLst>
        </c:ser>
        <c:ser>
          <c:idx val="1"/>
          <c:order val="1"/>
          <c:tx>
            <c:strRef>
              <c:f>DataResumen!$C$36</c:f>
              <c:strCache>
                <c:ptCount val="1"/>
                <c:pt idx="0">
                  <c:v>2024-01</c:v>
                </c:pt>
              </c:strCache>
            </c:strRef>
          </c:tx>
          <c:spPr>
            <a:solidFill>
              <a:schemeClr val="accent6">
                <a:lumMod val="75000"/>
                <a:alpha val="93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DataResumen!$A$37:$A$40</c:f>
              <c:strCache>
                <c:ptCount val="4"/>
                <c:pt idx="0">
                  <c:v>Consultas y orientaciones</c:v>
                </c:pt>
                <c:pt idx="1">
                  <c:v>Presupuestos y Proyecciones Mensuales y Anuales</c:v>
                </c:pt>
                <c:pt idx="2">
                  <c:v>Control y seguimiento de gastos y costos</c:v>
                </c:pt>
                <c:pt idx="3">
                  <c:v>Gestión y Control de Inversiones</c:v>
                </c:pt>
              </c:strCache>
            </c:strRef>
          </c:cat>
          <c:val>
            <c:numRef>
              <c:f>DataResumen!$C$37:$C$40</c:f>
              <c:numCache>
                <c:formatCode>General</c:formatCode>
                <c:ptCount val="4"/>
                <c:pt idx="0">
                  <c:v>4.5410000000000004</c:v>
                </c:pt>
                <c:pt idx="1">
                  <c:v>4.4619999999999997</c:v>
                </c:pt>
                <c:pt idx="2">
                  <c:v>4.625</c:v>
                </c:pt>
                <c:pt idx="3">
                  <c:v>4.556</c:v>
                </c:pt>
              </c:numCache>
            </c:numRef>
          </c:val>
          <c:extLst>
            <c:ext xmlns:c16="http://schemas.microsoft.com/office/drawing/2014/chart" uri="{C3380CC4-5D6E-409C-BE32-E72D297353CC}">
              <c16:uniqueId val="{00000001-4636-484C-AD91-38349622C293}"/>
            </c:ext>
          </c:extLst>
        </c:ser>
        <c:ser>
          <c:idx val="2"/>
          <c:order val="2"/>
          <c:tx>
            <c:strRef>
              <c:f>DataResumen!$D$36</c:f>
              <c:strCache>
                <c:ptCount val="1"/>
                <c:pt idx="0">
                  <c:v>2024-02</c:v>
                </c:pt>
              </c:strCache>
            </c:strRef>
          </c:tx>
          <c:spPr>
            <a:solidFill>
              <a:schemeClr val="accent2"/>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DataResumen!$A$37:$A$40</c:f>
              <c:strCache>
                <c:ptCount val="4"/>
                <c:pt idx="0">
                  <c:v>Consultas y orientaciones</c:v>
                </c:pt>
                <c:pt idx="1">
                  <c:v>Presupuestos y Proyecciones Mensuales y Anuales</c:v>
                </c:pt>
                <c:pt idx="2">
                  <c:v>Control y seguimiento de gastos y costos</c:v>
                </c:pt>
                <c:pt idx="3">
                  <c:v>Gestión y Control de Inversiones</c:v>
                </c:pt>
              </c:strCache>
            </c:strRef>
          </c:cat>
          <c:val>
            <c:numRef>
              <c:f>DataResumen!$D$37:$D$40</c:f>
              <c:numCache>
                <c:formatCode>General</c:formatCode>
                <c:ptCount val="4"/>
                <c:pt idx="0">
                  <c:v>4.4640000000000004</c:v>
                </c:pt>
                <c:pt idx="1">
                  <c:v>4.3</c:v>
                </c:pt>
                <c:pt idx="2">
                  <c:v>4.2939999999999996</c:v>
                </c:pt>
                <c:pt idx="3">
                  <c:v>4.2880000000000003</c:v>
                </c:pt>
              </c:numCache>
            </c:numRef>
          </c:val>
          <c:extLst>
            <c:ext xmlns:c16="http://schemas.microsoft.com/office/drawing/2014/chart" uri="{C3380CC4-5D6E-409C-BE32-E72D297353CC}">
              <c16:uniqueId val="{00000002-4636-484C-AD91-38349622C293}"/>
            </c:ext>
          </c:extLst>
        </c:ser>
        <c:dLbls>
          <c:showLegendKey val="0"/>
          <c:showVal val="0"/>
          <c:showCatName val="0"/>
          <c:showSerName val="0"/>
          <c:showPercent val="0"/>
          <c:showBubbleSize val="0"/>
        </c:dLbls>
        <c:gapWidth val="127"/>
        <c:overlap val="-47"/>
        <c:axId val="278431680"/>
        <c:axId val="278427840"/>
      </c:barChart>
      <c:catAx>
        <c:axId val="278431680"/>
        <c:scaling>
          <c:orientation val="minMax"/>
        </c:scaling>
        <c:delete val="0"/>
        <c:axPos val="b"/>
        <c:numFmt formatCode="General" sourceLinked="1"/>
        <c:majorTickMark val="out"/>
        <c:minorTickMark val="none"/>
        <c:tickLblPos val="nextTo"/>
        <c:txPr>
          <a:bodyPr rot="0" vert="horz"/>
          <a:lstStyle/>
          <a:p>
            <a:pPr>
              <a:defRPr/>
            </a:pPr>
            <a:endParaRPr lang="es-PE"/>
          </a:p>
        </c:txPr>
        <c:crossAx val="278427840"/>
        <c:crosses val="autoZero"/>
        <c:auto val="1"/>
        <c:lblAlgn val="ctr"/>
        <c:lblOffset val="100"/>
        <c:noMultiLvlLbl val="0"/>
      </c:catAx>
      <c:valAx>
        <c:axId val="278427840"/>
        <c:scaling>
          <c:orientation val="minMax"/>
        </c:scaling>
        <c:delete val="0"/>
        <c:axPos val="l"/>
        <c:numFmt formatCode="0.000" sourceLinked="1"/>
        <c:majorTickMark val="out"/>
        <c:minorTickMark val="none"/>
        <c:tickLblPos val="nextTo"/>
        <c:crossAx val="278431680"/>
        <c:crosses val="autoZero"/>
        <c:crossBetween val="between"/>
      </c:valAx>
      <c:spPr>
        <a:pattFill prst="pct5">
          <a:fgClr>
            <a:srgbClr val="000000"/>
          </a:fgClr>
          <a:bgClr>
            <a:srgbClr val="FFFFFF"/>
          </a:bgClr>
        </a:pattFill>
      </c:spPr>
    </c:plotArea>
    <c:legend>
      <c:legendPos val="r"/>
      <c:overlay val="0"/>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75000"/>
        </a:schemeClr>
      </a:solidFill>
    </a:ln>
  </c:sp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Universo de 79 colaboradores</a:t>
            </a:r>
          </a:p>
        </c:rich>
      </c:tx>
      <c:overlay val="0"/>
    </c:title>
    <c:autoTitleDeleted val="0"/>
    <c:plotArea>
      <c:layout/>
      <c:pieChart>
        <c:varyColors val="1"/>
        <c:ser>
          <c:idx val="0"/>
          <c:order val="0"/>
          <c:dLbls>
            <c:dLbl>
              <c:idx val="0"/>
              <c:layout>
                <c:manualLayout>
                  <c:x val="-7.7684278688922234E-2"/>
                  <c:y val="-1.3606530563267593E-2"/>
                </c:manualLayout>
              </c:layout>
              <c:tx>
                <c:rich>
                  <a:bodyPr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fld id="{BEF2755A-137D-470B-BD88-1A5E58D0EE71}" type="CATEGORYNAME">
                      <a:rPr lang="en-US" sz="10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t>[NOMBRE DE CATEGORÍA]</a:t>
                    </a:fld>
                    <a:endParaRPr lang="es-PE"/>
                  </a:p>
                </c:rich>
              </c:tx>
              <c:spPr>
                <a:solidFill>
                  <a:sysClr val="window" lastClr="FFFFFF"/>
                </a:solidFill>
                <a:ln>
                  <a:noFill/>
                </a:ln>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0-2337-4930-8030-127F0D8EB8B3}"/>
                </c:ext>
              </c:extLst>
            </c:dLbl>
            <c:dLbl>
              <c:idx val="1"/>
              <c:layout>
                <c:manualLayout>
                  <c:x val="7.5005510458269753E-2"/>
                  <c:y val="-2.2677550938779267E-2"/>
                </c:manualLayout>
              </c:layout>
              <c:tx>
                <c:rich>
                  <a:bodyPr wrap="square" lIns="38100" tIns="19050" rIns="38100" bIns="19050" anchor="ctr">
                    <a:spAutoFit/>
                  </a:bodyPr>
                  <a:lstStyle/>
                  <a:p>
                    <a:pPr>
                      <a:defRPr/>
                    </a:pPr>
                    <a:fld id="{8DD4D88C-8C33-4168-822F-BDCF7403572F}" type="CATEGORYNAME">
                      <a:rPr lang="es-ES" sz="1000" b="0" i="0" u="none" strike="noStrike" kern="1200" baseline="0">
                        <a:solidFill>
                          <a:sysClr val="windowText" lastClr="000000"/>
                        </a:solidFill>
                      </a:rPr>
                      <a:pPr>
                        <a:defRPr/>
                      </a:pPr>
                      <a:t>[NOMBRE DE CATEGORÍA]</a:t>
                    </a:fld>
                    <a:endParaRPr lang="es-PE"/>
                  </a:p>
                </c:rich>
              </c:tx>
              <c:spPr>
                <a:solidFill>
                  <a:sysClr val="window" lastClr="FFFFFF"/>
                </a:solidFill>
                <a:ln>
                  <a:noFill/>
                </a:ln>
                <a:effectLst>
                  <a:softEdge rad="0"/>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1-2337-4930-8030-127F0D8EB8B3}"/>
                </c:ext>
              </c:extLst>
            </c:dLbl>
            <c:spPr>
              <a:solidFill>
                <a:sysClr val="window" lastClr="FFFFFF"/>
              </a:solidFill>
              <a:ln>
                <a:solidFill>
                  <a:sysClr val="windowText" lastClr="000000">
                    <a:lumMod val="65000"/>
                    <a:lumOff val="35000"/>
                  </a:sysClr>
                </a:solidFill>
              </a:ln>
              <a:effectLst/>
            </c:spPr>
            <c:dLblPos val="outEnd"/>
            <c:showLegendKey val="0"/>
            <c:showVal val="0"/>
            <c:showCatName val="1"/>
            <c:showSerName val="0"/>
            <c:showPercent val="1"/>
            <c:showBubbleSize val="0"/>
            <c:showLeaderLines val="1"/>
            <c:extLst>
              <c:ext xmlns:c15="http://schemas.microsoft.com/office/drawing/2012/chart" uri="{CE6537A1-D6FC-4f65-9D91-7224C49458BB}">
                <c15:spPr xmlns:c15="http://schemas.microsoft.com/office/drawing/2012/chart">
                  <a:prstGeom prst="wedgeRectCallout">
                    <a:avLst/>
                  </a:prstGeom>
                </c15:spPr>
              </c:ext>
            </c:extLst>
          </c:dLbls>
          <c:cat>
            <c:strRef>
              <c:f>DataResumen!$A$3:$A$4</c:f>
              <c:strCache>
                <c:ptCount val="2"/>
                <c:pt idx="0">
                  <c:v>Completaron 61 personas (77.22%)</c:v>
                </c:pt>
                <c:pt idx="1">
                  <c:v>No completaron 18 personas (22.78%)</c:v>
                </c:pt>
              </c:strCache>
            </c:strRef>
          </c:cat>
          <c:val>
            <c:numRef>
              <c:f>DataResumen!$B$3:$B$4</c:f>
              <c:numCache>
                <c:formatCode>General</c:formatCode>
                <c:ptCount val="2"/>
                <c:pt idx="0">
                  <c:v>61</c:v>
                </c:pt>
                <c:pt idx="1">
                  <c:v>18</c:v>
                </c:pt>
              </c:numCache>
            </c:numRef>
          </c:val>
          <c:extLst>
            <c:ext xmlns:c16="http://schemas.microsoft.com/office/drawing/2014/chart" uri="{C3380CC4-5D6E-409C-BE32-E72D297353CC}">
              <c16:uniqueId val="{00000002-2337-4930-8030-127F0D8EB8B3}"/>
            </c:ext>
          </c:extLst>
        </c:ser>
        <c:dLbls>
          <c:showLegendKey val="0"/>
          <c:showVal val="0"/>
          <c:showCatName val="0"/>
          <c:showSerName val="0"/>
          <c:showPercent val="0"/>
          <c:showBubbleSize val="0"/>
          <c:showLeaderLines val="1"/>
        </c:dLbls>
        <c:firstSliceAng val="97"/>
      </c:pieChart>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Histórica</a:t>
            </a:r>
          </a:p>
        </c:rich>
      </c:tx>
      <c:overlay val="0"/>
    </c:title>
    <c:autoTitleDeleted val="0"/>
    <c:plotArea>
      <c:layout/>
      <c:barChart>
        <c:barDir val="col"/>
        <c:grouping val="clustered"/>
        <c:varyColors val="0"/>
        <c:ser>
          <c:idx val="0"/>
          <c:order val="0"/>
          <c:tx>
            <c:v>Total</c:v>
          </c:tx>
          <c:spPr>
            <a:solidFill>
              <a:srgbClr val="9DD866"/>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HistoricoAreas!$B$1:$F$1</c:f>
              <c:strCache>
                <c:ptCount val="5"/>
                <c:pt idx="0">
                  <c:v>2021</c:v>
                </c:pt>
                <c:pt idx="1">
                  <c:v>2022</c:v>
                </c:pt>
                <c:pt idx="2">
                  <c:v>2023</c:v>
                </c:pt>
                <c:pt idx="3">
                  <c:v>2024-01</c:v>
                </c:pt>
                <c:pt idx="4">
                  <c:v>2024-02</c:v>
                </c:pt>
              </c:strCache>
            </c:strRef>
          </c:cat>
          <c:val>
            <c:numRef>
              <c:f>HistoricoAreas!$B$11:$F$11</c:f>
              <c:numCache>
                <c:formatCode>_-* #,##0.000_-;\-* #,##0.000_-;_-* "-"??_-;_-@_-</c:formatCode>
                <c:ptCount val="5"/>
                <c:pt idx="0">
                  <c:v>3.31</c:v>
                </c:pt>
                <c:pt idx="1">
                  <c:v>2.956</c:v>
                </c:pt>
                <c:pt idx="2">
                  <c:v>3.4390229852995589</c:v>
                </c:pt>
                <c:pt idx="3">
                  <c:v>3.5390000000000001</c:v>
                </c:pt>
                <c:pt idx="4" formatCode="General">
                  <c:v>3.4369999999999998</c:v>
                </c:pt>
              </c:numCache>
            </c:numRef>
          </c:val>
          <c:extLst>
            <c:ext xmlns:c16="http://schemas.microsoft.com/office/drawing/2014/chart" uri="{C3380CC4-5D6E-409C-BE32-E72D297353CC}">
              <c16:uniqueId val="{00000000-C0FF-416B-B070-6BF802EBC339}"/>
            </c:ext>
          </c:extLst>
        </c:ser>
        <c:dLbls>
          <c:showLegendKey val="0"/>
          <c:showVal val="0"/>
          <c:showCatName val="0"/>
          <c:showSerName val="0"/>
          <c:showPercent val="0"/>
          <c:showBubbleSize val="0"/>
        </c:dLbls>
        <c:gapWidth val="150"/>
        <c:axId val="564799471"/>
        <c:axId val="1485688159"/>
      </c:barChart>
      <c:catAx>
        <c:axId val="564799471"/>
        <c:scaling>
          <c:orientation val="minMax"/>
        </c:scaling>
        <c:delete val="0"/>
        <c:axPos val="b"/>
        <c:numFmt formatCode="General" sourceLinked="1"/>
        <c:majorTickMark val="out"/>
        <c:minorTickMark val="none"/>
        <c:tickLblPos val="nextTo"/>
        <c:crossAx val="1485688159"/>
        <c:crosses val="autoZero"/>
        <c:auto val="1"/>
        <c:lblAlgn val="ctr"/>
        <c:lblOffset val="100"/>
        <c:noMultiLvlLbl val="0"/>
      </c:catAx>
      <c:valAx>
        <c:axId val="1485688159"/>
        <c:scaling>
          <c:orientation val="minMax"/>
        </c:scaling>
        <c:delete val="0"/>
        <c:axPos val="l"/>
        <c:numFmt formatCode="_-* #,##0.000_-;\-* #,##0.000_-;_-* &quot;-&quot;??_-;_-@_-" sourceLinked="1"/>
        <c:majorTickMark val="out"/>
        <c:minorTickMark val="none"/>
        <c:tickLblPos val="nextTo"/>
        <c:crossAx val="564799471"/>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1">
          <a:lumMod val="85000"/>
        </a:schemeClr>
      </a:solidFill>
    </a:ln>
  </c:sp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cap="none" spc="0" normalizeH="0" baseline="0">
                <a:solidFill>
                  <a:schemeClr val="tx1"/>
                </a:solidFill>
              </a:rPr>
              <a:t>Satisfacción Histórica Compras (Acumulado)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cked"/>
        <c:varyColors val="0"/>
        <c:ser>
          <c:idx val="0"/>
          <c:order val="0"/>
          <c:tx>
            <c:strRef>
              <c:f>Graficos!$D$72:$G$72</c:f>
              <c:strCache>
                <c:ptCount val="4"/>
                <c:pt idx="0">
                  <c:v>2021</c:v>
                </c:pt>
                <c:pt idx="1">
                  <c:v>2022</c:v>
                </c:pt>
                <c:pt idx="2">
                  <c:v>2023</c:v>
                </c:pt>
                <c:pt idx="3">
                  <c:v>2024</c:v>
                </c:pt>
              </c:strCache>
            </c:strRef>
          </c:tx>
          <c:spPr>
            <a:ln w="28575" cap="rnd">
              <a:solidFill>
                <a:schemeClr val="accent1"/>
              </a:solidFill>
              <a:round/>
            </a:ln>
            <a:effectLst/>
          </c:spPr>
          <c:marker>
            <c:symbol val="none"/>
          </c:marker>
          <c:dLbls>
            <c:dLbl>
              <c:idx val="0"/>
              <c:layout>
                <c:manualLayout>
                  <c:x val="-8.0178233840918378E-2"/>
                  <c:y val="0.108974368141729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8F87-44AA-8F5C-3A4F8378F727}"/>
                </c:ext>
              </c:extLst>
            </c:dLbl>
            <c:dLbl>
              <c:idx val="1"/>
              <c:layout>
                <c:manualLayout>
                  <c:x val="-4.4236266946713683E-2"/>
                  <c:y val="5.902778274343678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F87-44AA-8F5C-3A4F8378F727}"/>
                </c:ext>
              </c:extLst>
            </c:dLbl>
            <c:dLbl>
              <c:idx val="2"/>
              <c:layout>
                <c:manualLayout>
                  <c:x val="-3.5941966894204889E-2"/>
                  <c:y val="9.989317079658546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8F87-44AA-8F5C-3A4F8378F727}"/>
                </c:ext>
              </c:extLst>
            </c:dLbl>
            <c:dLbl>
              <c:idx val="3"/>
              <c:layout>
                <c:manualLayout>
                  <c:x val="-2.2118133473356894E-2"/>
                  <c:y val="8.627137477886931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F87-44AA-8F5C-3A4F8378F727}"/>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Graficos!$D$72:$G$72</c:f>
              <c:numCache>
                <c:formatCode>General</c:formatCode>
                <c:ptCount val="4"/>
                <c:pt idx="0">
                  <c:v>2021</c:v>
                </c:pt>
                <c:pt idx="1">
                  <c:v>2022</c:v>
                </c:pt>
                <c:pt idx="2">
                  <c:v>2023</c:v>
                </c:pt>
                <c:pt idx="3">
                  <c:v>2024</c:v>
                </c:pt>
              </c:numCache>
            </c:numRef>
          </c:cat>
          <c:val>
            <c:numRef>
              <c:f>Graficos!$D$73:$G$73</c:f>
              <c:numCache>
                <c:formatCode>_-* #,##0.000_-;\-* #,##0.000_-;_-* "-"??_-;_-@_-</c:formatCode>
                <c:ptCount val="4"/>
                <c:pt idx="0">
                  <c:v>3.31</c:v>
                </c:pt>
                <c:pt idx="1">
                  <c:v>2.956</c:v>
                </c:pt>
                <c:pt idx="2">
                  <c:v>3.4390229852995589</c:v>
                </c:pt>
                <c:pt idx="3">
                  <c:v>3.488</c:v>
                </c:pt>
              </c:numCache>
            </c:numRef>
          </c:val>
          <c:smooth val="0"/>
          <c:extLst>
            <c:ext xmlns:c16="http://schemas.microsoft.com/office/drawing/2014/chart" uri="{C3380CC4-5D6E-409C-BE32-E72D297353CC}">
              <c16:uniqueId val="{00000004-8F87-44AA-8F5C-3A4F8378F727}"/>
            </c:ext>
          </c:extLst>
        </c:ser>
        <c:dLbls>
          <c:showLegendKey val="0"/>
          <c:showVal val="0"/>
          <c:showCatName val="0"/>
          <c:showSerName val="0"/>
          <c:showPercent val="0"/>
          <c:showBubbleSize val="0"/>
        </c:dLbls>
        <c:smooth val="0"/>
        <c:axId val="196874864"/>
        <c:axId val="1461838543"/>
      </c:lineChart>
      <c:catAx>
        <c:axId val="196874864"/>
        <c:scaling>
          <c:orientation val="minMax"/>
        </c:scaling>
        <c:delete val="0"/>
        <c:axPos val="b"/>
        <c:numFmt formatCode="General" sourceLinked="1"/>
        <c:majorTickMark val="none"/>
        <c:minorTickMark val="none"/>
        <c:tickLblPos val="nextTo"/>
        <c:spPr>
          <a:noFill/>
          <a:ln w="9525" cap="flat" cmpd="sng" algn="ctr">
            <a:solidFill>
              <a:schemeClr val="tx1">
                <a:lumMod val="85000"/>
                <a:lumOff val="1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61838543"/>
        <c:crosses val="autoZero"/>
        <c:auto val="1"/>
        <c:lblAlgn val="ctr"/>
        <c:lblOffset val="100"/>
        <c:noMultiLvlLbl val="0"/>
      </c:catAx>
      <c:valAx>
        <c:axId val="1461838543"/>
        <c:scaling>
          <c:orientation val="minMax"/>
        </c:scaling>
        <c:delete val="0"/>
        <c:axPos val="l"/>
        <c:numFmt formatCode="_-* #,##0.000_-;\-* #,##0.000_-;_-* &quot;-&quot;??_-;_-@_-" sourceLinked="1"/>
        <c:majorTickMark val="none"/>
        <c:minorTickMark val="none"/>
        <c:tickLblPos val="nextTo"/>
        <c:spPr>
          <a:noFill/>
          <a:ln>
            <a:solidFill>
              <a:schemeClr val="bg2">
                <a:lumMod val="2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96874864"/>
        <c:crosses val="autoZero"/>
        <c:crossBetween val="between"/>
      </c:valAx>
      <c:spPr>
        <a:pattFill prst="pct5">
          <a:fgClr>
            <a:schemeClr val="tx1">
              <a:lumMod val="65000"/>
              <a:lumOff val="35000"/>
            </a:schemeClr>
          </a:fgClr>
          <a:bgClr>
            <a:schemeClr val="bg1"/>
          </a:bgClr>
        </a:patt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s-PE"/>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b="1">
                <a:solidFill>
                  <a:sysClr val="windowText" lastClr="000000"/>
                </a:solidFill>
              </a:rPr>
              <a:t>Satisfacción por servicios sin autoevaluación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barChart>
        <c:barDir val="col"/>
        <c:grouping val="clustered"/>
        <c:varyColors val="0"/>
        <c:ser>
          <c:idx val="0"/>
          <c:order val="0"/>
          <c:tx>
            <c:strRef>
              <c:f>Graficos!$C$90</c:f>
              <c:strCache>
                <c:ptCount val="1"/>
                <c:pt idx="0">
                  <c:v>2022</c:v>
                </c:pt>
              </c:strCache>
            </c:strRef>
          </c:tx>
          <c:spPr>
            <a:solidFill>
              <a:schemeClr val="accent1"/>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Graficos!$A$91:$B$97</c:f>
              <c:multiLvlStrCache>
                <c:ptCount val="7"/>
                <c:lvl>
                  <c:pt idx="0">
                    <c:v>Generación de SP Automáticas por MRP</c:v>
                  </c:pt>
                  <c:pt idx="1">
                    <c:v>Generación de códigos y proveedores en el sistema</c:v>
                  </c:pt>
                  <c:pt idx="2">
                    <c:v>Comunicación oportuna y atención de sus solicitudes</c:v>
                  </c:pt>
                  <c:pt idx="3">
                    <c:v>Conocimiento de Materiales y Proveedores</c:v>
                  </c:pt>
                  <c:pt idx="4">
                    <c:v>Comunicación oportuna y atención de sus solicitudes (puntual, emergencia y urgencia)</c:v>
                  </c:pt>
                  <c:pt idx="5">
                    <c:v>Gestión de Contratación de Servicios y Licitaciones</c:v>
                  </c:pt>
                  <c:pt idx="6">
                    <c:v>Búsqueda y contratación de nuevos proveedores </c:v>
                  </c:pt>
                </c:lvl>
                <c:lvl>
                  <c:pt idx="0">
                    <c:v>Planificación de Materiales</c:v>
                  </c:pt>
                  <c:pt idx="2">
                    <c:v>Compras</c:v>
                  </c:pt>
                  <c:pt idx="4">
                    <c:v>Servicios</c:v>
                  </c:pt>
                </c:lvl>
              </c:multiLvlStrCache>
            </c:multiLvlStrRef>
          </c:cat>
          <c:val>
            <c:numRef>
              <c:f>Graficos!$C$91:$C$97</c:f>
              <c:numCache>
                <c:formatCode>General</c:formatCode>
                <c:ptCount val="7"/>
                <c:pt idx="0" formatCode="0.00">
                  <c:v>2.8543882978723403</c:v>
                </c:pt>
                <c:pt idx="3" formatCode="0.00">
                  <c:v>2.9533542976939202</c:v>
                </c:pt>
                <c:pt idx="5" formatCode="0.00">
                  <c:v>3.108228511530398</c:v>
                </c:pt>
              </c:numCache>
            </c:numRef>
          </c:val>
          <c:extLst>
            <c:ext xmlns:c16="http://schemas.microsoft.com/office/drawing/2014/chart" uri="{C3380CC4-5D6E-409C-BE32-E72D297353CC}">
              <c16:uniqueId val="{00000000-3670-404E-AFE7-DA09F1731829}"/>
            </c:ext>
          </c:extLst>
        </c:ser>
        <c:ser>
          <c:idx val="1"/>
          <c:order val="1"/>
          <c:tx>
            <c:strRef>
              <c:f>Graficos!$D$90</c:f>
              <c:strCache>
                <c:ptCount val="1"/>
                <c:pt idx="0">
                  <c:v>2023</c:v>
                </c:pt>
              </c:strCache>
            </c:strRef>
          </c:tx>
          <c:spPr>
            <a:solidFill>
              <a:schemeClr val="accent2"/>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Graficos!$A$91:$B$97</c:f>
              <c:multiLvlStrCache>
                <c:ptCount val="7"/>
                <c:lvl>
                  <c:pt idx="0">
                    <c:v>Generación de SP Automáticas por MRP</c:v>
                  </c:pt>
                  <c:pt idx="1">
                    <c:v>Generación de códigos y proveedores en el sistema</c:v>
                  </c:pt>
                  <c:pt idx="2">
                    <c:v>Comunicación oportuna y atención de sus solicitudes</c:v>
                  </c:pt>
                  <c:pt idx="3">
                    <c:v>Conocimiento de Materiales y Proveedores</c:v>
                  </c:pt>
                  <c:pt idx="4">
                    <c:v>Comunicación oportuna y atención de sus solicitudes (puntual, emergencia y urgencia)</c:v>
                  </c:pt>
                  <c:pt idx="5">
                    <c:v>Gestión de Contratación de Servicios y Licitaciones</c:v>
                  </c:pt>
                  <c:pt idx="6">
                    <c:v>Búsqueda y contratación de nuevos proveedores </c:v>
                  </c:pt>
                </c:lvl>
                <c:lvl>
                  <c:pt idx="0">
                    <c:v>Planificación de Materiales</c:v>
                  </c:pt>
                  <c:pt idx="2">
                    <c:v>Compras</c:v>
                  </c:pt>
                  <c:pt idx="4">
                    <c:v>Servicios</c:v>
                  </c:pt>
                </c:lvl>
              </c:multiLvlStrCache>
            </c:multiLvlStrRef>
          </c:cat>
          <c:val>
            <c:numRef>
              <c:f>Graficos!$D$91:$D$97</c:f>
              <c:numCache>
                <c:formatCode>0.00</c:formatCode>
                <c:ptCount val="7"/>
                <c:pt idx="0">
                  <c:v>3.4068627450980391</c:v>
                </c:pt>
                <c:pt idx="1">
                  <c:v>3.7454507857733663</c:v>
                </c:pt>
                <c:pt idx="3">
                  <c:v>3.3125</c:v>
                </c:pt>
                <c:pt idx="4">
                  <c:v>3.4391771019677995</c:v>
                </c:pt>
                <c:pt idx="5">
                  <c:v>3.4620151939224311</c:v>
                </c:pt>
                <c:pt idx="6">
                  <c:v>3.6451612903225805</c:v>
                </c:pt>
              </c:numCache>
            </c:numRef>
          </c:val>
          <c:extLst>
            <c:ext xmlns:c16="http://schemas.microsoft.com/office/drawing/2014/chart" uri="{C3380CC4-5D6E-409C-BE32-E72D297353CC}">
              <c16:uniqueId val="{00000001-3670-404E-AFE7-DA09F1731829}"/>
            </c:ext>
          </c:extLst>
        </c:ser>
        <c:ser>
          <c:idx val="2"/>
          <c:order val="2"/>
          <c:tx>
            <c:strRef>
              <c:f>Graficos!$E$90</c:f>
              <c:strCache>
                <c:ptCount val="1"/>
                <c:pt idx="0">
                  <c:v>2024-01</c:v>
                </c:pt>
              </c:strCache>
            </c:strRef>
          </c:tx>
          <c:spPr>
            <a:solidFill>
              <a:schemeClr val="accent3"/>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Graficos!$A$91:$B$97</c:f>
              <c:multiLvlStrCache>
                <c:ptCount val="7"/>
                <c:lvl>
                  <c:pt idx="0">
                    <c:v>Generación de SP Automáticas por MRP</c:v>
                  </c:pt>
                  <c:pt idx="1">
                    <c:v>Generación de códigos y proveedores en el sistema</c:v>
                  </c:pt>
                  <c:pt idx="2">
                    <c:v>Comunicación oportuna y atención de sus solicitudes</c:v>
                  </c:pt>
                  <c:pt idx="3">
                    <c:v>Conocimiento de Materiales y Proveedores</c:v>
                  </c:pt>
                  <c:pt idx="4">
                    <c:v>Comunicación oportuna y atención de sus solicitudes (puntual, emergencia y urgencia)</c:v>
                  </c:pt>
                  <c:pt idx="5">
                    <c:v>Gestión de Contratación de Servicios y Licitaciones</c:v>
                  </c:pt>
                  <c:pt idx="6">
                    <c:v>Búsqueda y contratación de nuevos proveedores </c:v>
                  </c:pt>
                </c:lvl>
                <c:lvl>
                  <c:pt idx="0">
                    <c:v>Planificación de Materiales</c:v>
                  </c:pt>
                  <c:pt idx="2">
                    <c:v>Compras</c:v>
                  </c:pt>
                  <c:pt idx="4">
                    <c:v>Servicios</c:v>
                  </c:pt>
                </c:lvl>
              </c:multiLvlStrCache>
            </c:multiLvlStrRef>
          </c:cat>
          <c:val>
            <c:numRef>
              <c:f>Graficos!$E$91:$E$97</c:f>
              <c:numCache>
                <c:formatCode>0.00</c:formatCode>
                <c:ptCount val="7"/>
                <c:pt idx="0">
                  <c:v>3.4468085106382977</c:v>
                </c:pt>
                <c:pt idx="1">
                  <c:v>3.9215686274509802</c:v>
                </c:pt>
                <c:pt idx="2">
                  <c:v>3.3137254901960786</c:v>
                </c:pt>
                <c:pt idx="3">
                  <c:v>3.3137254901960786</c:v>
                </c:pt>
                <c:pt idx="4">
                  <c:v>3.7058823529411766</c:v>
                </c:pt>
                <c:pt idx="5">
                  <c:v>3.6458333333333335</c:v>
                </c:pt>
                <c:pt idx="6">
                  <c:v>3.4285714285714284</c:v>
                </c:pt>
              </c:numCache>
            </c:numRef>
          </c:val>
          <c:extLst>
            <c:ext xmlns:c16="http://schemas.microsoft.com/office/drawing/2014/chart" uri="{C3380CC4-5D6E-409C-BE32-E72D297353CC}">
              <c16:uniqueId val="{00000002-3670-404E-AFE7-DA09F1731829}"/>
            </c:ext>
          </c:extLst>
        </c:ser>
        <c:ser>
          <c:idx val="3"/>
          <c:order val="3"/>
          <c:tx>
            <c:strRef>
              <c:f>Graficos!$F$90</c:f>
              <c:strCache>
                <c:ptCount val="1"/>
                <c:pt idx="0">
                  <c:v>2024-02</c:v>
                </c:pt>
              </c:strCache>
            </c:strRef>
          </c:tx>
          <c:spPr>
            <a:solidFill>
              <a:schemeClr val="accent4"/>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Graficos!$A$91:$B$97</c:f>
              <c:multiLvlStrCache>
                <c:ptCount val="7"/>
                <c:lvl>
                  <c:pt idx="0">
                    <c:v>Generación de SP Automáticas por MRP</c:v>
                  </c:pt>
                  <c:pt idx="1">
                    <c:v>Generación de códigos y proveedores en el sistema</c:v>
                  </c:pt>
                  <c:pt idx="2">
                    <c:v>Comunicación oportuna y atención de sus solicitudes</c:v>
                  </c:pt>
                  <c:pt idx="3">
                    <c:v>Conocimiento de Materiales y Proveedores</c:v>
                  </c:pt>
                  <c:pt idx="4">
                    <c:v>Comunicación oportuna y atención de sus solicitudes (puntual, emergencia y urgencia)</c:v>
                  </c:pt>
                  <c:pt idx="5">
                    <c:v>Gestión de Contratación de Servicios y Licitaciones</c:v>
                  </c:pt>
                  <c:pt idx="6">
                    <c:v>Búsqueda y contratación de nuevos proveedores </c:v>
                  </c:pt>
                </c:lvl>
                <c:lvl>
                  <c:pt idx="0">
                    <c:v>Planificación de Materiales</c:v>
                  </c:pt>
                  <c:pt idx="2">
                    <c:v>Compras</c:v>
                  </c:pt>
                  <c:pt idx="4">
                    <c:v>Servicios</c:v>
                  </c:pt>
                </c:lvl>
              </c:multiLvlStrCache>
            </c:multiLvlStrRef>
          </c:cat>
          <c:val>
            <c:numRef>
              <c:f>Graficos!$F$91:$F$97</c:f>
              <c:numCache>
                <c:formatCode>General</c:formatCode>
                <c:ptCount val="7"/>
                <c:pt idx="0">
                  <c:v>3.3079999999999998</c:v>
                </c:pt>
                <c:pt idx="1">
                  <c:v>3.911</c:v>
                </c:pt>
                <c:pt idx="2">
                  <c:v>3.5089999999999999</c:v>
                </c:pt>
                <c:pt idx="3">
                  <c:v>3.1960000000000002</c:v>
                </c:pt>
                <c:pt idx="4">
                  <c:v>3.3639999999999999</c:v>
                </c:pt>
                <c:pt idx="5">
                  <c:v>3.5089999999999999</c:v>
                </c:pt>
                <c:pt idx="6">
                  <c:v>3.2639999999999998</c:v>
                </c:pt>
              </c:numCache>
            </c:numRef>
          </c:val>
          <c:extLst>
            <c:ext xmlns:c16="http://schemas.microsoft.com/office/drawing/2014/chart" uri="{C3380CC4-5D6E-409C-BE32-E72D297353CC}">
              <c16:uniqueId val="{00000003-3670-404E-AFE7-DA09F1731829}"/>
            </c:ext>
          </c:extLst>
        </c:ser>
        <c:dLbls>
          <c:showLegendKey val="0"/>
          <c:showVal val="0"/>
          <c:showCatName val="0"/>
          <c:showSerName val="0"/>
          <c:showPercent val="0"/>
          <c:showBubbleSize val="0"/>
        </c:dLbls>
        <c:gapWidth val="219"/>
        <c:overlap val="-27"/>
        <c:axId val="1213680080"/>
        <c:axId val="1497641792"/>
      </c:barChart>
      <c:catAx>
        <c:axId val="12136800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97641792"/>
        <c:crosses val="autoZero"/>
        <c:auto val="1"/>
        <c:lblAlgn val="ctr"/>
        <c:lblOffset val="100"/>
        <c:noMultiLvlLbl val="0"/>
      </c:catAx>
      <c:valAx>
        <c:axId val="1497641792"/>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21368008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s-PE"/>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s-PE" sz="1600" b="1" i="0" u="none" strike="noStrike" kern="1200" cap="none" spc="0" normalizeH="0" baseline="0" noProof="0">
                <a:solidFill>
                  <a:sysClr val="windowText" lastClr="000000"/>
                </a:solidFill>
                <a:latin typeface="+mj-lt"/>
                <a:ea typeface="+mj-ea"/>
                <a:cs typeface="+mj-cs"/>
              </a:defRPr>
            </a:pPr>
            <a:r>
              <a:rPr lang="es-PE" sz="1300" noProof="0" dirty="0">
                <a:latin typeface="+mn-lt"/>
              </a:rPr>
              <a:t>Planificación de materiales</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s-PE" sz="1600" b="1" i="0" u="none" strike="noStrike" kern="1200" cap="none" spc="0" normalizeH="0" baseline="0" noProof="0">
              <a:solidFill>
                <a:sysClr val="windowText" lastClr="000000"/>
              </a:solidFill>
              <a:latin typeface="+mj-lt"/>
              <a:ea typeface="+mj-ea"/>
              <a:cs typeface="+mj-cs"/>
            </a:defRPr>
          </a:pPr>
          <a:endParaRPr lang="es-PE"/>
        </a:p>
      </c:txPr>
    </c:title>
    <c:autoTitleDeleted val="0"/>
    <c:pivotFmts>
      <c:pivotFmt>
        <c:idx val="0"/>
        <c:spPr>
          <a:solidFill>
            <a:srgbClr val="C00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Graficos!$B$136:$B$140</c:f>
              <c:strCache>
                <c:ptCount val="5"/>
                <c:pt idx="0">
                  <c:v>Gestión Humana y Sostenibilidad</c:v>
                </c:pt>
                <c:pt idx="1">
                  <c:v>Operaciones</c:v>
                </c:pt>
                <c:pt idx="2">
                  <c:v>Industrial y de Mantenimiento</c:v>
                </c:pt>
                <c:pt idx="3">
                  <c:v>Administración y Finanzas</c:v>
                </c:pt>
                <c:pt idx="4">
                  <c:v>Agrícola</c:v>
                </c:pt>
              </c:strCache>
            </c:strRef>
          </c:tx>
          <c:spPr>
            <a:solidFill>
              <a:srgbClr val="C00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Graficos!$B$136:$B$140</c:f>
              <c:strCache>
                <c:ptCount val="5"/>
                <c:pt idx="0">
                  <c:v>Gestión Humana y Sostenibilidad</c:v>
                </c:pt>
                <c:pt idx="1">
                  <c:v>Operaciones</c:v>
                </c:pt>
                <c:pt idx="2">
                  <c:v>Industrial y de Mantenimiento</c:v>
                </c:pt>
                <c:pt idx="3">
                  <c:v>Administración y Finanzas</c:v>
                </c:pt>
                <c:pt idx="4">
                  <c:v>Agrícola</c:v>
                </c:pt>
              </c:strCache>
            </c:strRef>
          </c:cat>
          <c:val>
            <c:numRef>
              <c:f>Graficos!$C$136:$C$140</c:f>
              <c:numCache>
                <c:formatCode>0.000</c:formatCode>
                <c:ptCount val="5"/>
                <c:pt idx="0">
                  <c:v>3.75</c:v>
                </c:pt>
                <c:pt idx="1">
                  <c:v>3.7307692307692308</c:v>
                </c:pt>
                <c:pt idx="2">
                  <c:v>3.6153846153846154</c:v>
                </c:pt>
                <c:pt idx="3">
                  <c:v>3.5882352941176472</c:v>
                </c:pt>
                <c:pt idx="4">
                  <c:v>3.5161290322580645</c:v>
                </c:pt>
              </c:numCache>
            </c:numRef>
          </c:val>
          <c:extLst>
            <c:ext xmlns:c16="http://schemas.microsoft.com/office/drawing/2014/chart" uri="{C3380CC4-5D6E-409C-BE32-E72D297353CC}">
              <c16:uniqueId val="{00000000-A5F4-4B9D-B379-EEA9126A9B97}"/>
            </c:ext>
          </c:extLst>
        </c:ser>
        <c:dLbls>
          <c:dLblPos val="outEnd"/>
          <c:showLegendKey val="0"/>
          <c:showVal val="1"/>
          <c:showCatName val="0"/>
          <c:showSerName val="0"/>
          <c:showPercent val="0"/>
          <c:showBubbleSize val="0"/>
        </c:dLbls>
        <c:gapWidth val="267"/>
        <c:overlap val="-43"/>
        <c:axId val="320182047"/>
        <c:axId val="202077279"/>
      </c:barChart>
      <c:catAx>
        <c:axId val="320182047"/>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202077279"/>
        <c:crosses val="autoZero"/>
        <c:auto val="1"/>
        <c:lblAlgn val="ctr"/>
        <c:lblOffset val="100"/>
        <c:noMultiLvlLbl val="0"/>
      </c:catAx>
      <c:valAx>
        <c:axId val="202077279"/>
        <c:scaling>
          <c:orientation val="minMax"/>
          <c:max val="5"/>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s-PE"/>
          </a:p>
        </c:txPr>
        <c:crossAx val="320182047"/>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chemeClr val="tx1"/>
          </a:solidFill>
        </a:defRPr>
      </a:pPr>
      <a:endParaRPr lang="es-PE"/>
    </a:p>
  </c:txPr>
  <c:externalData r:id="rId3">
    <c:autoUpdate val="0"/>
  </c:externalData>
  <c:extLst/>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s-PE" sz="1600" b="1" i="0" u="none" strike="noStrike" kern="1200" cap="none" spc="0" normalizeH="0" baseline="0" noProof="0">
                <a:solidFill>
                  <a:sysClr val="windowText" lastClr="000000"/>
                </a:solidFill>
                <a:latin typeface="+mj-lt"/>
                <a:ea typeface="+mj-ea"/>
                <a:cs typeface="+mj-cs"/>
              </a:defRPr>
            </a:pPr>
            <a:r>
              <a:rPr lang="es-PE" sz="1300" noProof="0" dirty="0">
                <a:latin typeface="+mn-lt"/>
              </a:rPr>
              <a:t>Compras</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s-PE" sz="1600" b="1" i="0" u="none" strike="noStrike" kern="1200" cap="none" spc="0" normalizeH="0" baseline="0" noProof="0">
              <a:solidFill>
                <a:sysClr val="windowText" lastClr="000000"/>
              </a:solidFill>
              <a:latin typeface="+mj-lt"/>
              <a:ea typeface="+mj-ea"/>
              <a:cs typeface="+mj-cs"/>
            </a:defRPr>
          </a:pPr>
          <a:endParaRPr lang="es-PE"/>
        </a:p>
      </c:txPr>
    </c:title>
    <c:autoTitleDeleted val="0"/>
    <c:pivotFmts>
      <c:pivotFmt>
        <c:idx val="0"/>
        <c:spPr>
          <a:solidFill>
            <a:srgbClr val="00B0F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Graficos!$B$124:$B$128</c:f>
              <c:strCache>
                <c:ptCount val="5"/>
                <c:pt idx="0">
                  <c:v>Operaciones</c:v>
                </c:pt>
                <c:pt idx="1">
                  <c:v>Administración y Finanzas</c:v>
                </c:pt>
                <c:pt idx="2">
                  <c:v>Agrícola</c:v>
                </c:pt>
                <c:pt idx="3">
                  <c:v>Gestión Humana y Sostenibilidad</c:v>
                </c:pt>
                <c:pt idx="4">
                  <c:v>Industrial y de Mantenimiento</c:v>
                </c:pt>
              </c:strCache>
            </c:strRef>
          </c:tx>
          <c:spPr>
            <a:solidFill>
              <a:srgbClr val="00B0F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Graficos!$B$124:$B$128</c:f>
              <c:strCache>
                <c:ptCount val="5"/>
                <c:pt idx="0">
                  <c:v>Operaciones</c:v>
                </c:pt>
                <c:pt idx="1">
                  <c:v>Administración y Finanzas</c:v>
                </c:pt>
                <c:pt idx="2">
                  <c:v>Agrícola</c:v>
                </c:pt>
                <c:pt idx="3">
                  <c:v>Gestión Humana y Sostenibilidad</c:v>
                </c:pt>
                <c:pt idx="4">
                  <c:v>Industrial y de Mantenimiento</c:v>
                </c:pt>
              </c:strCache>
            </c:strRef>
          </c:cat>
          <c:val>
            <c:numRef>
              <c:f>Graficos!$C$124:$C$128</c:f>
              <c:numCache>
                <c:formatCode>0.000</c:formatCode>
                <c:ptCount val="5"/>
                <c:pt idx="0">
                  <c:v>3.6538461538461537</c:v>
                </c:pt>
                <c:pt idx="1">
                  <c:v>3.6470588235294117</c:v>
                </c:pt>
                <c:pt idx="2">
                  <c:v>3.21875</c:v>
                </c:pt>
                <c:pt idx="3">
                  <c:v>3.1</c:v>
                </c:pt>
                <c:pt idx="4">
                  <c:v>2.8076923076923075</c:v>
                </c:pt>
              </c:numCache>
            </c:numRef>
          </c:val>
          <c:extLst>
            <c:ext xmlns:c16="http://schemas.microsoft.com/office/drawing/2014/chart" uri="{C3380CC4-5D6E-409C-BE32-E72D297353CC}">
              <c16:uniqueId val="{00000000-C049-4D92-8929-A8F85F127B7E}"/>
            </c:ext>
          </c:extLst>
        </c:ser>
        <c:dLbls>
          <c:dLblPos val="outEnd"/>
          <c:showLegendKey val="0"/>
          <c:showVal val="1"/>
          <c:showCatName val="0"/>
          <c:showSerName val="0"/>
          <c:showPercent val="0"/>
          <c:showBubbleSize val="0"/>
        </c:dLbls>
        <c:gapWidth val="267"/>
        <c:overlap val="-43"/>
        <c:axId val="396287439"/>
        <c:axId val="146140559"/>
      </c:barChart>
      <c:catAx>
        <c:axId val="396287439"/>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146140559"/>
        <c:crosses val="autoZero"/>
        <c:auto val="1"/>
        <c:lblAlgn val="ctr"/>
        <c:lblOffset val="100"/>
        <c:noMultiLvlLbl val="0"/>
      </c:catAx>
      <c:valAx>
        <c:axId val="146140559"/>
        <c:scaling>
          <c:orientation val="minMax"/>
          <c:max val="5"/>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s-PE"/>
          </a:p>
        </c:txPr>
        <c:crossAx val="396287439"/>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chemeClr val="tx1"/>
          </a:solidFill>
        </a:defRPr>
      </a:pPr>
      <a:endParaRPr lang="es-PE"/>
    </a:p>
  </c:txPr>
  <c:externalData r:id="rId3">
    <c:autoUpdate val="0"/>
  </c:externalData>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[ConsolidadoFinalEncuestas2024_02.xlsx]Grafico!TablaDinámica3</c:name>
    <c:fmtId val="79"/>
  </c:pivotSource>
  <c:chart>
    <c:autoTitleDeleted val="1"/>
    <c:pivotFmts>
      <c:pivotFmt>
        <c:idx val="0"/>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noFill/>
          <a:ln w="25400" cap="flat" cmpd="sng" algn="ctr">
            <a:solidFill>
              <a:srgbClr val="00B050"/>
            </a:solidFill>
            <a:miter lim="800000"/>
          </a:ln>
          <a:effectLst/>
        </c:spPr>
      </c:pivotFmt>
      <c:pivotFmt>
        <c:idx val="2"/>
        <c:spPr>
          <a:noFill/>
          <a:ln w="25400" cap="flat" cmpd="sng" algn="ctr">
            <a:solidFill>
              <a:srgbClr val="FFC000"/>
            </a:solidFill>
            <a:miter lim="800000"/>
          </a:ln>
          <a:effectLst/>
        </c:spPr>
      </c:pivotFmt>
      <c:pivotFmt>
        <c:idx val="3"/>
        <c:spPr>
          <a:noFill/>
          <a:ln w="25400" cap="flat" cmpd="sng" algn="ctr">
            <a:solidFill>
              <a:srgbClr val="FF0000"/>
            </a:solidFill>
            <a:miter lim="800000"/>
          </a:ln>
          <a:effectLst/>
        </c:spPr>
      </c:pivotFmt>
      <c:pivotFmt>
        <c:idx val="4"/>
        <c:spPr>
          <a:noFill/>
          <a:ln w="25400" cap="flat" cmpd="sng" algn="ctr">
            <a:solidFill>
              <a:srgbClr val="00B0F0"/>
            </a:solidFill>
            <a:miter lim="800000"/>
          </a:ln>
          <a:effectLst/>
        </c:spPr>
      </c:pivotFmt>
      <c:pivotFmt>
        <c:idx val="5"/>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noFill/>
          <a:ln w="25400" cap="flat" cmpd="sng" algn="ctr">
            <a:solidFill>
              <a:srgbClr val="00B050"/>
            </a:solidFill>
            <a:miter lim="800000"/>
          </a:ln>
          <a:effectLst/>
        </c:spPr>
      </c:pivotFmt>
      <c:pivotFmt>
        <c:idx val="11"/>
        <c:spPr>
          <a:noFill/>
          <a:ln w="25400" cap="flat" cmpd="sng" algn="ctr">
            <a:solidFill>
              <a:srgbClr val="FFC000"/>
            </a:solidFill>
            <a:miter lim="800000"/>
          </a:ln>
          <a:effectLst/>
        </c:spPr>
      </c:pivotFmt>
      <c:pivotFmt>
        <c:idx val="12"/>
        <c:spPr>
          <a:noFill/>
          <a:ln w="25400" cap="flat" cmpd="sng" algn="ctr">
            <a:solidFill>
              <a:srgbClr val="FF0000"/>
            </a:solidFill>
            <a:miter lim="800000"/>
          </a:ln>
          <a:effectLst/>
        </c:spPr>
      </c:pivotFmt>
      <c:pivotFmt>
        <c:idx val="13"/>
        <c:spPr>
          <a:noFill/>
          <a:ln w="25400" cap="flat" cmpd="sng" algn="ctr">
            <a:solidFill>
              <a:srgbClr val="00B0F0"/>
            </a:solidFill>
            <a:miter lim="800000"/>
          </a:ln>
          <a:effectLst/>
        </c:spPr>
      </c:pivotFmt>
      <c:pivotFmt>
        <c:idx val="14"/>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
        <c:spPr>
          <a:noFill/>
          <a:ln w="25400" cap="flat" cmpd="sng" algn="ctr">
            <a:solidFill>
              <a:schemeClr val="accent6"/>
            </a:solidFill>
            <a:miter lim="800000"/>
          </a:ln>
          <a:effectLst/>
        </c:spPr>
      </c:pivotFmt>
      <c:pivotFmt>
        <c:idx val="16"/>
        <c:spPr>
          <a:noFill/>
          <a:ln w="12700" cap="flat" cmpd="sng" algn="ctr">
            <a:solidFill>
              <a:srgbClr val="FFC000"/>
            </a:solidFill>
            <a:miter lim="800000"/>
          </a:ln>
          <a:effectLst/>
        </c:spPr>
      </c:pivotFmt>
      <c:pivotFmt>
        <c:idx val="17"/>
        <c:spPr>
          <a:noFill/>
          <a:ln w="25400" cap="flat" cmpd="sng" algn="ctr">
            <a:solidFill>
              <a:srgbClr val="FF0000"/>
            </a:solidFill>
            <a:miter lim="800000"/>
          </a:ln>
          <a:effectLst/>
        </c:spPr>
      </c:pivotFmt>
      <c:pivotFmt>
        <c:idx val="18"/>
        <c:spPr>
          <a:noFill/>
          <a:ln w="25400" cap="flat" cmpd="sng" algn="ctr">
            <a:solidFill>
              <a:srgbClr val="00B0F0"/>
            </a:solidFill>
            <a:miter lim="800000"/>
          </a:ln>
          <a:effectLst/>
        </c:spPr>
      </c:pivotFmt>
      <c:pivotFmt>
        <c:idx val="19"/>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0"/>
        <c:spPr>
          <a:noFill/>
          <a:ln w="25400" cap="flat" cmpd="sng" algn="ctr">
            <a:solidFill>
              <a:schemeClr val="accent6"/>
            </a:solidFill>
            <a:miter lim="800000"/>
          </a:ln>
          <a:effectLst/>
        </c:spPr>
      </c:pivotFmt>
      <c:pivotFmt>
        <c:idx val="21"/>
        <c:spPr>
          <a:noFill/>
          <a:ln w="25400" cap="flat" cmpd="sng" algn="ctr">
            <a:solidFill>
              <a:srgbClr val="FF0000"/>
            </a:solidFill>
            <a:miter lim="800000"/>
          </a:ln>
          <a:effectLst/>
        </c:spPr>
      </c:pivotFmt>
      <c:pivotFmt>
        <c:idx val="22"/>
        <c:spPr>
          <a:noFill/>
          <a:ln w="12700" cap="flat" cmpd="sng" algn="ctr">
            <a:solidFill>
              <a:srgbClr val="FFC000"/>
            </a:solidFill>
            <a:miter lim="800000"/>
          </a:ln>
          <a:effectLst/>
        </c:spPr>
      </c:pivotFmt>
      <c:pivotFmt>
        <c:idx val="23"/>
        <c:spPr>
          <a:noFill/>
          <a:ln w="25400" cap="flat" cmpd="sng" algn="ctr">
            <a:solidFill>
              <a:srgbClr val="00B0F0"/>
            </a:solidFill>
            <a:miter lim="800000"/>
          </a:ln>
          <a:effectLst/>
        </c:spPr>
      </c:pivotFmt>
      <c:pivotFmt>
        <c:idx val="24"/>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5"/>
        <c:spPr>
          <a:noFill/>
          <a:ln w="25400" cap="flat" cmpd="sng" algn="ctr">
            <a:solidFill>
              <a:schemeClr val="accent6"/>
            </a:solidFill>
            <a:miter lim="800000"/>
          </a:ln>
          <a:effectLst/>
        </c:spPr>
      </c:pivotFmt>
      <c:pivotFmt>
        <c:idx val="26"/>
        <c:spPr>
          <a:noFill/>
          <a:ln w="25400" cap="flat" cmpd="sng" algn="ctr">
            <a:solidFill>
              <a:srgbClr val="FF0000"/>
            </a:solidFill>
            <a:miter lim="800000"/>
          </a:ln>
          <a:effectLst/>
        </c:spPr>
      </c:pivotFmt>
      <c:pivotFmt>
        <c:idx val="27"/>
        <c:spPr>
          <a:noFill/>
          <a:ln w="12700" cap="flat" cmpd="sng" algn="ctr">
            <a:solidFill>
              <a:srgbClr val="FFC000"/>
            </a:solidFill>
            <a:miter lim="800000"/>
          </a:ln>
          <a:effectLst/>
        </c:spPr>
      </c:pivotFmt>
      <c:pivotFmt>
        <c:idx val="28"/>
        <c:spPr>
          <a:noFill/>
          <a:ln w="25400" cap="flat" cmpd="sng" algn="ctr">
            <a:solidFill>
              <a:srgbClr val="00B0F0"/>
            </a:solidFill>
            <a:miter lim="800000"/>
          </a:ln>
          <a:effectLst/>
        </c:spPr>
      </c:pivotFmt>
    </c:pivotFmts>
    <c:plotArea>
      <c:layout/>
      <c:barChart>
        <c:barDir val="col"/>
        <c:grouping val="clustered"/>
        <c:varyColors val="0"/>
        <c:ser>
          <c:idx val="0"/>
          <c:order val="0"/>
          <c:tx>
            <c:strRef>
              <c:f>Grafico!$B$15</c:f>
              <c:strCache>
                <c:ptCount val="1"/>
                <c:pt idx="0">
                  <c:v>Total</c:v>
                </c:pt>
              </c:strCache>
            </c:strRef>
          </c:tx>
          <c:spPr>
            <a:noFill/>
            <a:ln w="25400" cap="flat" cmpd="sng" algn="ctr">
              <a:solidFill>
                <a:schemeClr val="accent1"/>
              </a:solidFill>
              <a:miter lim="800000"/>
            </a:ln>
            <a:effectLst/>
          </c:spPr>
          <c:invertIfNegative val="0"/>
          <c:dPt>
            <c:idx val="1"/>
            <c:invertIfNegative val="0"/>
            <c:bubble3D val="0"/>
            <c:spPr>
              <a:noFill/>
              <a:ln w="25400" cap="flat" cmpd="sng" algn="ctr">
                <a:solidFill>
                  <a:schemeClr val="accent6"/>
                </a:solidFill>
                <a:miter lim="800000"/>
              </a:ln>
              <a:effectLst/>
            </c:spPr>
            <c:extLst>
              <c:ext xmlns:c16="http://schemas.microsoft.com/office/drawing/2014/chart" uri="{C3380CC4-5D6E-409C-BE32-E72D297353CC}">
                <c16:uniqueId val="{00000001-00A8-4A72-B6BC-610207CFC54C}"/>
              </c:ext>
            </c:extLst>
          </c:dPt>
          <c:dPt>
            <c:idx val="2"/>
            <c:invertIfNegative val="0"/>
            <c:bubble3D val="0"/>
            <c:spPr>
              <a:noFill/>
              <a:ln w="25400" cap="flat" cmpd="sng" algn="ctr">
                <a:solidFill>
                  <a:srgbClr val="FF0000"/>
                </a:solidFill>
                <a:miter lim="800000"/>
              </a:ln>
              <a:effectLst/>
            </c:spPr>
            <c:extLst>
              <c:ext xmlns:c16="http://schemas.microsoft.com/office/drawing/2014/chart" uri="{C3380CC4-5D6E-409C-BE32-E72D297353CC}">
                <c16:uniqueId val="{00000003-00A8-4A72-B6BC-610207CFC54C}"/>
              </c:ext>
            </c:extLst>
          </c:dPt>
          <c:dPt>
            <c:idx val="3"/>
            <c:invertIfNegative val="0"/>
            <c:bubble3D val="0"/>
            <c:spPr>
              <a:noFill/>
              <a:ln w="12700" cap="flat" cmpd="sng" algn="ctr">
                <a:solidFill>
                  <a:srgbClr val="FFC000"/>
                </a:solidFill>
                <a:miter lim="800000"/>
              </a:ln>
              <a:effectLst/>
            </c:spPr>
            <c:extLst>
              <c:ext xmlns:c16="http://schemas.microsoft.com/office/drawing/2014/chart" uri="{C3380CC4-5D6E-409C-BE32-E72D297353CC}">
                <c16:uniqueId val="{00000005-00A8-4A72-B6BC-610207CFC54C}"/>
              </c:ext>
            </c:extLst>
          </c:dPt>
          <c:dPt>
            <c:idx val="4"/>
            <c:invertIfNegative val="0"/>
            <c:bubble3D val="0"/>
            <c:spPr>
              <a:noFill/>
              <a:ln w="25400" cap="flat" cmpd="sng" algn="ctr">
                <a:solidFill>
                  <a:srgbClr val="00B0F0"/>
                </a:solidFill>
                <a:miter lim="800000"/>
              </a:ln>
              <a:effectLst/>
            </c:spPr>
            <c:extLst>
              <c:ext xmlns:c16="http://schemas.microsoft.com/office/drawing/2014/chart" uri="{C3380CC4-5D6E-409C-BE32-E72D297353CC}">
                <c16:uniqueId val="{00000007-00A8-4A72-B6BC-610207CFC54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Grafico!$A$16:$A$20</c:f>
              <c:strCache>
                <c:ptCount val="5"/>
                <c:pt idx="0">
                  <c:v>Gestión Humana y Sostenibilidad</c:v>
                </c:pt>
                <c:pt idx="1">
                  <c:v>Administración y Finanzas</c:v>
                </c:pt>
                <c:pt idx="2">
                  <c:v>Operaciones</c:v>
                </c:pt>
                <c:pt idx="3">
                  <c:v>Agrícola</c:v>
                </c:pt>
                <c:pt idx="4">
                  <c:v>Industrial y de Mantenimiento</c:v>
                </c:pt>
              </c:strCache>
            </c:strRef>
          </c:cat>
          <c:val>
            <c:numRef>
              <c:f>Grafico!$B$16:$B$20</c:f>
              <c:numCache>
                <c:formatCode>0.000</c:formatCode>
                <c:ptCount val="5"/>
                <c:pt idx="0">
                  <c:v>4.4198473282442752</c:v>
                </c:pt>
                <c:pt idx="1">
                  <c:v>4.3715670436187395</c:v>
                </c:pt>
                <c:pt idx="2">
                  <c:v>4.2752721617418352</c:v>
                </c:pt>
                <c:pt idx="3">
                  <c:v>4.1115044247787607</c:v>
                </c:pt>
                <c:pt idx="4">
                  <c:v>3.8282208588957056</c:v>
                </c:pt>
              </c:numCache>
            </c:numRef>
          </c:val>
          <c:extLst>
            <c:ext xmlns:c16="http://schemas.microsoft.com/office/drawing/2014/chart" uri="{C3380CC4-5D6E-409C-BE32-E72D297353CC}">
              <c16:uniqueId val="{00000008-00A8-4A72-B6BC-610207CFC54C}"/>
            </c:ext>
          </c:extLst>
        </c:ser>
        <c:dLbls>
          <c:dLblPos val="outEnd"/>
          <c:showLegendKey val="0"/>
          <c:showVal val="1"/>
          <c:showCatName val="0"/>
          <c:showSerName val="0"/>
          <c:showPercent val="0"/>
          <c:showBubbleSize val="0"/>
        </c:dLbls>
        <c:gapWidth val="164"/>
        <c:overlap val="-35"/>
        <c:axId val="963757320"/>
        <c:axId val="963757648"/>
      </c:barChart>
      <c:catAx>
        <c:axId val="96375732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ysClr val="windowText" lastClr="000000"/>
                </a:solidFill>
                <a:latin typeface="+mn-lt"/>
                <a:ea typeface="+mn-ea"/>
                <a:cs typeface="+mn-cs"/>
              </a:defRPr>
            </a:pPr>
            <a:endParaRPr lang="es-PE"/>
          </a:p>
        </c:txPr>
        <c:crossAx val="963757648"/>
        <c:crosses val="autoZero"/>
        <c:auto val="1"/>
        <c:lblAlgn val="ctr"/>
        <c:lblOffset val="100"/>
        <c:noMultiLvlLbl val="0"/>
      </c:catAx>
      <c:valAx>
        <c:axId val="963757648"/>
        <c:scaling>
          <c:orientation val="minMax"/>
        </c:scaling>
        <c:delete val="0"/>
        <c:axPos val="l"/>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s-PE"/>
          </a:p>
        </c:txPr>
        <c:crossAx val="963757320"/>
        <c:crosses val="autoZero"/>
        <c:crossBetween val="between"/>
      </c:valAx>
      <c:spPr>
        <a:noFill/>
        <a:ln>
          <a:noFill/>
        </a:ln>
        <a:effectLst/>
      </c:spPr>
    </c:plotArea>
    <c:legend>
      <c:legendPos val="t"/>
      <c:layout>
        <c:manualLayout>
          <c:xMode val="edge"/>
          <c:yMode val="edge"/>
          <c:x val="0"/>
          <c:y val="3.9457475249754945E-2"/>
          <c:w val="1"/>
          <c:h val="0.32306040877322983"/>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s-PE" sz="1600" b="1" i="0" u="none" strike="noStrike" kern="1200" cap="none" spc="0" normalizeH="0" baseline="0" noProof="0">
                <a:solidFill>
                  <a:sysClr val="windowText" lastClr="000000"/>
                </a:solidFill>
                <a:latin typeface="+mj-lt"/>
                <a:ea typeface="+mj-ea"/>
                <a:cs typeface="+mj-cs"/>
              </a:defRPr>
            </a:pPr>
            <a:r>
              <a:rPr lang="es-PE" sz="1300" b="1" i="0" u="none" strike="noStrike" kern="1200" cap="none" spc="0" normalizeH="0" baseline="0" noProof="0" dirty="0">
                <a:solidFill>
                  <a:schemeClr val="tx1"/>
                </a:solidFill>
                <a:latin typeface="+mn-lt"/>
              </a:rPr>
              <a:t>Servicios</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s-PE" sz="1600" b="1" i="0" u="none" strike="noStrike" kern="1200" cap="none" spc="0" normalizeH="0" baseline="0" noProof="0">
              <a:solidFill>
                <a:sysClr val="windowText" lastClr="000000"/>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Graficos!$B$107:$B$112</c:f>
              <c:strCache>
                <c:ptCount val="6"/>
                <c:pt idx="0">
                  <c:v>Operaciones</c:v>
                </c:pt>
                <c:pt idx="1">
                  <c:v>Administración y Finanzas</c:v>
                </c:pt>
                <c:pt idx="2">
                  <c:v>Gestión Humana y Sostenibilidad</c:v>
                </c:pt>
                <c:pt idx="3">
                  <c:v>Agrícola</c:v>
                </c:pt>
                <c:pt idx="4">
                  <c:v>Industrial y de Mantenimiento</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Graficos!$B$107:$B$111</c:f>
              <c:strCache>
                <c:ptCount val="5"/>
                <c:pt idx="0">
                  <c:v>Operaciones</c:v>
                </c:pt>
                <c:pt idx="1">
                  <c:v>Administración y Finanzas</c:v>
                </c:pt>
                <c:pt idx="2">
                  <c:v>Gestión Humana y Sostenibilidad</c:v>
                </c:pt>
                <c:pt idx="3">
                  <c:v>Agrícola</c:v>
                </c:pt>
                <c:pt idx="4">
                  <c:v>Industrial y de Mantenimiento</c:v>
                </c:pt>
              </c:strCache>
              <c:extLst/>
            </c:strRef>
          </c:cat>
          <c:val>
            <c:numRef>
              <c:f>Graficos!$C$107:$C$111</c:f>
              <c:numCache>
                <c:formatCode>0.000</c:formatCode>
                <c:ptCount val="5"/>
                <c:pt idx="0">
                  <c:v>3.6888888888888891</c:v>
                </c:pt>
                <c:pt idx="1">
                  <c:v>3.4545454545454546</c:v>
                </c:pt>
                <c:pt idx="2">
                  <c:v>3.4285714285714284</c:v>
                </c:pt>
                <c:pt idx="3">
                  <c:v>3.3023255813953489</c:v>
                </c:pt>
                <c:pt idx="4">
                  <c:v>3.2564102564102564</c:v>
                </c:pt>
              </c:numCache>
              <c:extLst/>
            </c:numRef>
          </c:val>
          <c:extLst>
            <c:ext xmlns:c16="http://schemas.microsoft.com/office/drawing/2014/chart" uri="{C3380CC4-5D6E-409C-BE32-E72D297353CC}">
              <c16:uniqueId val="{00000000-DE37-4805-A900-E3B193617E19}"/>
            </c:ext>
          </c:extLst>
        </c:ser>
        <c:dLbls>
          <c:showLegendKey val="0"/>
          <c:showVal val="0"/>
          <c:showCatName val="0"/>
          <c:showSerName val="0"/>
          <c:showPercent val="0"/>
          <c:showBubbleSize val="0"/>
        </c:dLbls>
        <c:gapWidth val="267"/>
        <c:overlap val="-43"/>
        <c:axId val="191196895"/>
        <c:axId val="576964111"/>
      </c:barChart>
      <c:catAx>
        <c:axId val="191196895"/>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576964111"/>
        <c:crosses val="autoZero"/>
        <c:auto val="1"/>
        <c:lblAlgn val="ctr"/>
        <c:lblOffset val="100"/>
        <c:noMultiLvlLbl val="0"/>
      </c:catAx>
      <c:valAx>
        <c:axId val="576964111"/>
        <c:scaling>
          <c:orientation val="minMax"/>
          <c:max val="5"/>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s-PE"/>
          </a:p>
        </c:txPr>
        <c:crossAx val="191196895"/>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chemeClr val="tx1"/>
          </a:solidFill>
        </a:defRPr>
      </a:pPr>
      <a:endParaRPr lang="es-PE"/>
    </a:p>
  </c:txPr>
  <c:externalData r:id="rId3">
    <c:autoUpdate val="0"/>
  </c:externalData>
  <c:extLst/>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DataResumen!$B$15</c:f>
              <c:strCache>
                <c:ptCount val="1"/>
                <c:pt idx="0">
                  <c:v>Promedio</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DataResumen!$A$16:$A$18</c:f>
              <c:strCache>
                <c:ptCount val="3"/>
                <c:pt idx="0">
                  <c:v>Absolución de consultas de riesgos y éticas y emisión de reportes</c:v>
                </c:pt>
                <c:pt idx="1">
                  <c:v>Gestión de cursos y capacitaciones</c:v>
                </c:pt>
                <c:pt idx="2">
                  <c:v>Generación de reportes sentintel, de LAFT y antecedentes</c:v>
                </c:pt>
              </c:strCache>
            </c:strRef>
          </c:cat>
          <c:val>
            <c:numRef>
              <c:f>DataResumen!$B$16:$B$18</c:f>
              <c:numCache>
                <c:formatCode>General</c:formatCode>
                <c:ptCount val="3"/>
                <c:pt idx="0">
                  <c:v>4.2619999999999996</c:v>
                </c:pt>
                <c:pt idx="1">
                  <c:v>4.2569999999999997</c:v>
                </c:pt>
                <c:pt idx="2">
                  <c:v>4.2220000000000004</c:v>
                </c:pt>
              </c:numCache>
            </c:numRef>
          </c:val>
          <c:extLst>
            <c:ext xmlns:c16="http://schemas.microsoft.com/office/drawing/2014/chart" uri="{C3380CC4-5D6E-409C-BE32-E72D297353CC}">
              <c16:uniqueId val="{00000000-0657-4E9F-9F7D-483CE7FB1F45}"/>
            </c:ext>
          </c:extLst>
        </c:ser>
        <c:dLbls>
          <c:showLegendKey val="0"/>
          <c:showVal val="0"/>
          <c:showCatName val="0"/>
          <c:showSerName val="0"/>
          <c:showPercent val="0"/>
          <c:showBubbleSize val="0"/>
        </c:dLbls>
        <c:gapWidth val="150"/>
        <c:axId val="1071497775"/>
        <c:axId val="1071484815"/>
      </c:barChart>
      <c:catAx>
        <c:axId val="1071497775"/>
        <c:scaling>
          <c:orientation val="minMax"/>
        </c:scaling>
        <c:delete val="0"/>
        <c:axPos val="b"/>
        <c:numFmt formatCode="General" sourceLinked="1"/>
        <c:majorTickMark val="out"/>
        <c:minorTickMark val="none"/>
        <c:tickLblPos val="nextTo"/>
        <c:crossAx val="1071484815"/>
        <c:crosses val="autoZero"/>
        <c:auto val="1"/>
        <c:lblAlgn val="ctr"/>
        <c:lblOffset val="100"/>
        <c:noMultiLvlLbl val="0"/>
      </c:catAx>
      <c:valAx>
        <c:axId val="1071484815"/>
        <c:scaling>
          <c:orientation val="minMax"/>
        </c:scaling>
        <c:delete val="0"/>
        <c:axPos val="l"/>
        <c:numFmt formatCode="General" sourceLinked="1"/>
        <c:majorTickMark val="out"/>
        <c:minorTickMark val="none"/>
        <c:tickLblPos val="nextTo"/>
        <c:crossAx val="1071497775"/>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sz="1400" dirty="0"/>
              <a:t>Satisfacción Histórica</a:t>
            </a:r>
          </a:p>
        </c:rich>
      </c:tx>
      <c:overlay val="0"/>
    </c:title>
    <c:autoTitleDeleted val="0"/>
    <c:plotArea>
      <c:layout/>
      <c:barChart>
        <c:barDir val="col"/>
        <c:grouping val="clustered"/>
        <c:varyColors val="0"/>
        <c:ser>
          <c:idx val="0"/>
          <c:order val="0"/>
          <c:tx>
            <c:v>Total</c:v>
          </c:tx>
          <c:spPr>
            <a:solidFill>
              <a:srgbClr val="9DD866"/>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HistoricoAreas!$D$1:$F$1</c:f>
              <c:strCache>
                <c:ptCount val="3"/>
                <c:pt idx="0">
                  <c:v>2023</c:v>
                </c:pt>
                <c:pt idx="1">
                  <c:v>2024-01</c:v>
                </c:pt>
                <c:pt idx="2">
                  <c:v>2024-02</c:v>
                </c:pt>
              </c:strCache>
            </c:strRef>
          </c:cat>
          <c:val>
            <c:numRef>
              <c:f>HistoricoAreas!$D$7:$F$7</c:f>
              <c:numCache>
                <c:formatCode>_-* #,##0.000_-;\-* #,##0.000_-;_-* "-"??_-;_-@_-</c:formatCode>
                <c:ptCount val="3"/>
                <c:pt idx="0">
                  <c:v>4.1672365050659206</c:v>
                </c:pt>
                <c:pt idx="1">
                  <c:v>4.2439999999999998</c:v>
                </c:pt>
                <c:pt idx="2" formatCode="General">
                  <c:v>4.2469999999999999</c:v>
                </c:pt>
              </c:numCache>
            </c:numRef>
          </c:val>
          <c:extLst>
            <c:ext xmlns:c16="http://schemas.microsoft.com/office/drawing/2014/chart" uri="{C3380CC4-5D6E-409C-BE32-E72D297353CC}">
              <c16:uniqueId val="{00000000-3A95-45B3-9C27-7C7B09C9811C}"/>
            </c:ext>
          </c:extLst>
        </c:ser>
        <c:dLbls>
          <c:showLegendKey val="0"/>
          <c:showVal val="0"/>
          <c:showCatName val="0"/>
          <c:showSerName val="0"/>
          <c:showPercent val="0"/>
          <c:showBubbleSize val="0"/>
        </c:dLbls>
        <c:gapWidth val="150"/>
        <c:axId val="1652411039"/>
        <c:axId val="1665015647"/>
      </c:barChart>
      <c:catAx>
        <c:axId val="1652411039"/>
        <c:scaling>
          <c:orientation val="minMax"/>
        </c:scaling>
        <c:delete val="0"/>
        <c:axPos val="b"/>
        <c:numFmt formatCode="General" sourceLinked="1"/>
        <c:majorTickMark val="out"/>
        <c:minorTickMark val="none"/>
        <c:tickLblPos val="nextTo"/>
        <c:crossAx val="1665015647"/>
        <c:crosses val="autoZero"/>
        <c:auto val="1"/>
        <c:lblAlgn val="ctr"/>
        <c:lblOffset val="100"/>
        <c:noMultiLvlLbl val="0"/>
      </c:catAx>
      <c:valAx>
        <c:axId val="1665015647"/>
        <c:scaling>
          <c:orientation val="minMax"/>
        </c:scaling>
        <c:delete val="0"/>
        <c:axPos val="l"/>
        <c:numFmt formatCode="_-* #,##0.000_-;\-* #,##0.000_-;_-* &quot;-&quot;??_-;_-@_-" sourceLinked="1"/>
        <c:majorTickMark val="out"/>
        <c:minorTickMark val="none"/>
        <c:tickLblPos val="nextTo"/>
        <c:crossAx val="1652411039"/>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cap="none" spc="0" normalizeH="0" baseline="0">
                <a:solidFill>
                  <a:schemeClr val="tx1"/>
                </a:solidFill>
              </a:rPr>
              <a:t>Satisfacción Histórica Riesgos y Cumplimiento (Acumulado)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cked"/>
        <c:varyColors val="0"/>
        <c:ser>
          <c:idx val="0"/>
          <c:order val="0"/>
          <c:tx>
            <c:strRef>
              <c:f>Graficos!$C$70:$D$70</c:f>
              <c:strCache>
                <c:ptCount val="2"/>
                <c:pt idx="0">
                  <c:v>2023</c:v>
                </c:pt>
                <c:pt idx="1">
                  <c:v>2024</c:v>
                </c:pt>
              </c:strCache>
            </c:strRef>
          </c:tx>
          <c:spPr>
            <a:ln w="28575" cap="rnd">
              <a:solidFill>
                <a:schemeClr val="accent1"/>
              </a:solidFill>
              <a:round/>
            </a:ln>
            <a:effectLst/>
          </c:spPr>
          <c:marker>
            <c:symbol val="none"/>
          </c:marker>
          <c:dPt>
            <c:idx val="0"/>
            <c:marker>
              <c:symbol val="none"/>
            </c:marker>
            <c:bubble3D val="0"/>
            <c:spPr>
              <a:ln w="28575" cap="rnd">
                <a:solidFill>
                  <a:schemeClr val="accent1"/>
                </a:solidFill>
                <a:round/>
              </a:ln>
              <a:effectLst/>
            </c:spPr>
            <c:extLst>
              <c:ext xmlns:c16="http://schemas.microsoft.com/office/drawing/2014/chart" uri="{C3380CC4-5D6E-409C-BE32-E72D297353CC}">
                <c16:uniqueId val="{00000001-806E-4A4D-BDF6-38D0FB6876AE}"/>
              </c:ext>
            </c:extLst>
          </c:dPt>
          <c:dLbls>
            <c:dLbl>
              <c:idx val="0"/>
              <c:layout>
                <c:manualLayout>
                  <c:x val="-0.12673973382402468"/>
                  <c:y val="-0.1107911205714903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06E-4A4D-BDF6-38D0FB6876AE}"/>
                </c:ext>
              </c:extLst>
            </c:dLbl>
            <c:dLbl>
              <c:idx val="1"/>
              <c:layout>
                <c:manualLayout>
                  <c:x val="-2.8618649573166847E-2"/>
                  <c:y val="0.1177155656072084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06E-4A4D-BDF6-38D0FB6876AE}"/>
                </c:ext>
              </c:extLst>
            </c:dLbl>
            <c:spPr>
              <a:noFill/>
              <a:ln>
                <a:noFill/>
              </a:ln>
              <a:effectLst/>
            </c:spPr>
            <c:txPr>
              <a:bodyPr rot="0" spcFirstLastPara="1" vertOverflow="ellipsis" vert="horz" wrap="square" lIns="38100" tIns="19050" rIns="38100" bIns="19050" anchor="ctr" anchorCtr="1">
                <a:spAutoFit/>
              </a:bodyPr>
              <a:lstStyle/>
              <a:p>
                <a:pPr>
                  <a:defRPr sz="977" b="0" i="0" u="none" strike="noStrike" kern="1200" baseline="0">
                    <a:solidFill>
                      <a:schemeClr val="tx1">
                        <a:lumMod val="75000"/>
                        <a:lumOff val="25000"/>
                      </a:schemeClr>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Graficos!$C$70:$D$70</c:f>
              <c:numCache>
                <c:formatCode>General</c:formatCode>
                <c:ptCount val="2"/>
                <c:pt idx="0">
                  <c:v>2023</c:v>
                </c:pt>
                <c:pt idx="1">
                  <c:v>2024</c:v>
                </c:pt>
              </c:numCache>
            </c:numRef>
          </c:cat>
          <c:val>
            <c:numRef>
              <c:f>Graficos!$C$71:$D$71</c:f>
              <c:numCache>
                <c:formatCode>_-* #,##0.000_-;\-* #,##0.000_-;_-* "-"??_-;_-@_-</c:formatCode>
                <c:ptCount val="2"/>
                <c:pt idx="0">
                  <c:v>4.1672365050659206</c:v>
                </c:pt>
                <c:pt idx="1">
                  <c:v>4.2454999999999998</c:v>
                </c:pt>
              </c:numCache>
            </c:numRef>
          </c:val>
          <c:smooth val="0"/>
          <c:extLst>
            <c:ext xmlns:c16="http://schemas.microsoft.com/office/drawing/2014/chart" uri="{C3380CC4-5D6E-409C-BE32-E72D297353CC}">
              <c16:uniqueId val="{00000002-806E-4A4D-BDF6-38D0FB6876AE}"/>
            </c:ext>
          </c:extLst>
        </c:ser>
        <c:dLbls>
          <c:showLegendKey val="0"/>
          <c:showVal val="0"/>
          <c:showCatName val="0"/>
          <c:showSerName val="0"/>
          <c:showPercent val="0"/>
          <c:showBubbleSize val="0"/>
        </c:dLbls>
        <c:smooth val="0"/>
        <c:axId val="196874864"/>
        <c:axId val="1461838543"/>
      </c:lineChart>
      <c:catAx>
        <c:axId val="196874864"/>
        <c:scaling>
          <c:orientation val="minMax"/>
        </c:scaling>
        <c:delete val="0"/>
        <c:axPos val="b"/>
        <c:numFmt formatCode="General" sourceLinked="1"/>
        <c:majorTickMark val="none"/>
        <c:minorTickMark val="none"/>
        <c:tickLblPos val="nextTo"/>
        <c:spPr>
          <a:noFill/>
          <a:ln w="9525" cap="flat" cmpd="sng" algn="ctr">
            <a:solidFill>
              <a:schemeClr val="tx1">
                <a:lumMod val="85000"/>
                <a:lumOff val="1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461838543"/>
        <c:crosses val="autoZero"/>
        <c:auto val="1"/>
        <c:lblAlgn val="ctr"/>
        <c:lblOffset val="100"/>
        <c:noMultiLvlLbl val="0"/>
      </c:catAx>
      <c:valAx>
        <c:axId val="1461838543"/>
        <c:scaling>
          <c:orientation val="minMax"/>
        </c:scaling>
        <c:delete val="0"/>
        <c:axPos val="l"/>
        <c:numFmt formatCode="_-* #,##0.000_-;\-* #,##0.000_-;_-* &quot;-&quot;??_-;_-@_-" sourceLinked="1"/>
        <c:majorTickMark val="none"/>
        <c:minorTickMark val="none"/>
        <c:tickLblPos val="nextTo"/>
        <c:spPr>
          <a:noFill/>
          <a:ln>
            <a:solidFill>
              <a:schemeClr val="bg2">
                <a:lumMod val="2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96874864"/>
        <c:crosses val="autoZero"/>
        <c:crossBetween val="between"/>
      </c:valAx>
      <c:spPr>
        <a:pattFill prst="pct5">
          <a:fgClr>
            <a:schemeClr val="tx1">
              <a:lumMod val="65000"/>
              <a:lumOff val="35000"/>
            </a:schemeClr>
          </a:fgClr>
          <a:bgClr>
            <a:schemeClr val="bg1"/>
          </a:bgClr>
        </a:patt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a:effectLst/>
  </c:spPr>
  <c:txPr>
    <a:bodyPr/>
    <a:lstStyle/>
    <a:p>
      <a:pPr>
        <a:defRPr/>
      </a:pPr>
      <a:endParaRPr lang="es-PE"/>
    </a:p>
  </c:txPr>
  <c:externalData r:id="rId3">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Universo de 78 colaboradores</a:t>
            </a:r>
          </a:p>
        </c:rich>
      </c:tx>
      <c:overlay val="0"/>
    </c:title>
    <c:autoTitleDeleted val="0"/>
    <c:plotArea>
      <c:layout/>
      <c:pieChart>
        <c:varyColors val="1"/>
        <c:ser>
          <c:idx val="0"/>
          <c:order val="0"/>
          <c:dLbls>
            <c:dLbl>
              <c:idx val="0"/>
              <c:layout>
                <c:manualLayout>
                  <c:x val="-7.7684278688922234E-2"/>
                  <c:y val="-1.3606530563267593E-2"/>
                </c:manualLayout>
              </c:layout>
              <c:tx>
                <c:rich>
                  <a:bodyPr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fld id="{BEF2755A-137D-470B-BD88-1A5E58D0EE71}" type="CATEGORYNAME">
                      <a:rPr lang="en-US" sz="10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solidFill>
                          <a:latin typeface="+mn-lt"/>
                          <a:ea typeface="+mn-ea"/>
                          <a:cs typeface="+mn-cs"/>
                        </a:defRPr>
                      </a:pPr>
                      <a:t>[NOMBRE DE CATEGORÍA]</a:t>
                    </a:fld>
                    <a:endParaRPr lang="es-PE"/>
                  </a:p>
                </c:rich>
              </c:tx>
              <c:spPr>
                <a:solidFill>
                  <a:sysClr val="window" lastClr="FFFFFF"/>
                </a:solidFill>
                <a:ln>
                  <a:noFill/>
                </a:ln>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0-3DA5-46AB-B1C3-BCC3F9327990}"/>
                </c:ext>
              </c:extLst>
            </c:dLbl>
            <c:dLbl>
              <c:idx val="1"/>
              <c:layout>
                <c:manualLayout>
                  <c:x val="7.5005510458269753E-2"/>
                  <c:y val="-2.2677550938779267E-2"/>
                </c:manualLayout>
              </c:layout>
              <c:tx>
                <c:rich>
                  <a:bodyPr wrap="square" lIns="38100" tIns="19050" rIns="38100" bIns="19050" anchor="ctr">
                    <a:spAutoFit/>
                  </a:bodyPr>
                  <a:lstStyle/>
                  <a:p>
                    <a:pPr>
                      <a:defRPr/>
                    </a:pPr>
                    <a:fld id="{8DD4D88C-8C33-4168-822F-BDCF7403572F}" type="CATEGORYNAME">
                      <a:rPr lang="es-ES" sz="1000" b="0" i="0" u="none" strike="noStrike" kern="1200" baseline="0">
                        <a:solidFill>
                          <a:sysClr val="windowText" lastClr="000000"/>
                        </a:solidFill>
                      </a:rPr>
                      <a:pPr>
                        <a:defRPr/>
                      </a:pPr>
                      <a:t>[NOMBRE DE CATEGORÍA]</a:t>
                    </a:fld>
                    <a:endParaRPr lang="es-PE"/>
                  </a:p>
                </c:rich>
              </c:tx>
              <c:spPr>
                <a:solidFill>
                  <a:sysClr val="window" lastClr="FFFFFF"/>
                </a:solidFill>
                <a:ln>
                  <a:noFill/>
                </a:ln>
                <a:effectLst>
                  <a:softEdge rad="0"/>
                </a:effectLst>
              </c:sp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c15:spPr>
                  <c15:dlblFieldTable/>
                  <c15:showDataLabelsRange val="0"/>
                </c:ext>
                <c:ext xmlns:c16="http://schemas.microsoft.com/office/drawing/2014/chart" uri="{C3380CC4-5D6E-409C-BE32-E72D297353CC}">
                  <c16:uniqueId val="{00000001-3DA5-46AB-B1C3-BCC3F9327990}"/>
                </c:ext>
              </c:extLst>
            </c:dLbl>
            <c:spPr>
              <a:solidFill>
                <a:sysClr val="window" lastClr="FFFFFF"/>
              </a:solidFill>
              <a:ln>
                <a:solidFill>
                  <a:sysClr val="windowText" lastClr="000000">
                    <a:lumMod val="65000"/>
                    <a:lumOff val="35000"/>
                  </a:sysClr>
                </a:solidFill>
              </a:ln>
              <a:effectLst/>
            </c:spPr>
            <c:dLblPos val="outEnd"/>
            <c:showLegendKey val="0"/>
            <c:showVal val="0"/>
            <c:showCatName val="1"/>
            <c:showSerName val="0"/>
            <c:showPercent val="1"/>
            <c:showBubbleSize val="0"/>
            <c:showLeaderLines val="1"/>
            <c:extLst>
              <c:ext xmlns:c15="http://schemas.microsoft.com/office/drawing/2012/chart" uri="{CE6537A1-D6FC-4f65-9D91-7224C49458BB}">
                <c15:spPr xmlns:c15="http://schemas.microsoft.com/office/drawing/2012/chart">
                  <a:prstGeom prst="wedgeRectCallout">
                    <a:avLst/>
                  </a:prstGeom>
                </c15:spPr>
              </c:ext>
            </c:extLst>
          </c:dLbls>
          <c:cat>
            <c:strRef>
              <c:f>DataResumen!$A$3:$A$4</c:f>
              <c:strCache>
                <c:ptCount val="2"/>
                <c:pt idx="0">
                  <c:v>Completaron 73 personas (93.59%)</c:v>
                </c:pt>
                <c:pt idx="1">
                  <c:v>No completaron 5 personas (6.41%)</c:v>
                </c:pt>
              </c:strCache>
            </c:strRef>
          </c:cat>
          <c:val>
            <c:numRef>
              <c:f>DataResumen!$B$3:$B$4</c:f>
              <c:numCache>
                <c:formatCode>General</c:formatCode>
                <c:ptCount val="2"/>
                <c:pt idx="0">
                  <c:v>73</c:v>
                </c:pt>
                <c:pt idx="1">
                  <c:v>5</c:v>
                </c:pt>
              </c:numCache>
            </c:numRef>
          </c:val>
          <c:extLst>
            <c:ext xmlns:c16="http://schemas.microsoft.com/office/drawing/2014/chart" uri="{C3380CC4-5D6E-409C-BE32-E72D297353CC}">
              <c16:uniqueId val="{00000002-3DA5-46AB-B1C3-BCC3F9327990}"/>
            </c:ext>
          </c:extLst>
        </c:ser>
        <c:dLbls>
          <c:showLegendKey val="0"/>
          <c:showVal val="0"/>
          <c:showCatName val="0"/>
          <c:showSerName val="0"/>
          <c:showPercent val="0"/>
          <c:showBubbleSize val="0"/>
          <c:showLeaderLines val="1"/>
        </c:dLbls>
        <c:firstSliceAng val="97"/>
      </c:pieChart>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Gerencia sin autoevaluación</a:t>
            </a:r>
          </a:p>
        </c:rich>
      </c:tx>
      <c:overlay val="0"/>
    </c:title>
    <c:autoTitleDeleted val="0"/>
    <c:plotArea>
      <c:layout/>
      <c:barChart>
        <c:barDir val="col"/>
        <c:grouping val="clustered"/>
        <c:varyColors val="0"/>
        <c:ser>
          <c:idx val="0"/>
          <c:order val="0"/>
          <c:tx>
            <c:strRef>
              <c:f>DataResumen!$M$15</c:f>
              <c:strCache>
                <c:ptCount val="1"/>
                <c:pt idx="0">
                  <c:v>Promedios</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DataResumen!$L$16:$L$20</c:f>
              <c:strCache>
                <c:ptCount val="5"/>
                <c:pt idx="0">
                  <c:v>Gestión Humana y Sostenibilidad</c:v>
                </c:pt>
                <c:pt idx="1">
                  <c:v>Administración y Finanzas</c:v>
                </c:pt>
                <c:pt idx="2">
                  <c:v>Agrícola</c:v>
                </c:pt>
                <c:pt idx="3">
                  <c:v>Operaciones</c:v>
                </c:pt>
                <c:pt idx="4">
                  <c:v>Industrial y de Mantenimiento</c:v>
                </c:pt>
              </c:strCache>
            </c:strRef>
          </c:cat>
          <c:val>
            <c:numRef>
              <c:f>DataResumen!$M$16:$M$20</c:f>
              <c:numCache>
                <c:formatCode>General</c:formatCode>
                <c:ptCount val="5"/>
                <c:pt idx="0">
                  <c:v>4.3979999999999997</c:v>
                </c:pt>
                <c:pt idx="1">
                  <c:v>4.3220000000000001</c:v>
                </c:pt>
                <c:pt idx="2">
                  <c:v>4.3159999999999998</c:v>
                </c:pt>
                <c:pt idx="3">
                  <c:v>4.0599999999999996</c:v>
                </c:pt>
                <c:pt idx="4">
                  <c:v>4</c:v>
                </c:pt>
              </c:numCache>
            </c:numRef>
          </c:val>
          <c:extLst>
            <c:ext xmlns:c16="http://schemas.microsoft.com/office/drawing/2014/chart" uri="{C3380CC4-5D6E-409C-BE32-E72D297353CC}">
              <c16:uniqueId val="{00000000-D3CB-4598-9A79-CAEE32366920}"/>
            </c:ext>
          </c:extLst>
        </c:ser>
        <c:dLbls>
          <c:showLegendKey val="0"/>
          <c:showVal val="0"/>
          <c:showCatName val="0"/>
          <c:showSerName val="0"/>
          <c:showPercent val="0"/>
          <c:showBubbleSize val="0"/>
        </c:dLbls>
        <c:gapWidth val="150"/>
        <c:axId val="1585159167"/>
        <c:axId val="1452010367"/>
      </c:barChart>
      <c:catAx>
        <c:axId val="1585159167"/>
        <c:scaling>
          <c:orientation val="minMax"/>
        </c:scaling>
        <c:delete val="0"/>
        <c:axPos val="b"/>
        <c:numFmt formatCode="General" sourceLinked="1"/>
        <c:majorTickMark val="out"/>
        <c:minorTickMark val="none"/>
        <c:tickLblPos val="nextTo"/>
        <c:crossAx val="1452010367"/>
        <c:crosses val="autoZero"/>
        <c:auto val="1"/>
        <c:lblAlgn val="ctr"/>
        <c:lblOffset val="100"/>
        <c:noMultiLvlLbl val="0"/>
      </c:catAx>
      <c:valAx>
        <c:axId val="1452010367"/>
        <c:scaling>
          <c:orientation val="minMax"/>
        </c:scaling>
        <c:delete val="0"/>
        <c:axPos val="l"/>
        <c:numFmt formatCode="General" sourceLinked="1"/>
        <c:majorTickMark val="out"/>
        <c:minorTickMark val="none"/>
        <c:tickLblPos val="nextTo"/>
        <c:crossAx val="1585159167"/>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DataResumen!$B$15</c:f>
              <c:strCache>
                <c:ptCount val="1"/>
                <c:pt idx="0">
                  <c:v>Promedio</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DataResumen!$A$16:$A$18</c:f>
              <c:strCache>
                <c:ptCount val="3"/>
                <c:pt idx="0">
                  <c:v>Absolución de consultas de riesgos y éticas y emisión de reportes</c:v>
                </c:pt>
                <c:pt idx="1">
                  <c:v>Gestión de cursos y capacitaciones</c:v>
                </c:pt>
                <c:pt idx="2">
                  <c:v>Generación de reportes sentintel, de LAFT y antecedentes</c:v>
                </c:pt>
              </c:strCache>
            </c:strRef>
          </c:cat>
          <c:val>
            <c:numRef>
              <c:f>DataResumen!$B$16:$B$18</c:f>
              <c:numCache>
                <c:formatCode>General</c:formatCode>
                <c:ptCount val="3"/>
                <c:pt idx="0">
                  <c:v>4.2619999999999996</c:v>
                </c:pt>
                <c:pt idx="1">
                  <c:v>4.2569999999999997</c:v>
                </c:pt>
                <c:pt idx="2">
                  <c:v>4.2220000000000004</c:v>
                </c:pt>
              </c:numCache>
            </c:numRef>
          </c:val>
          <c:extLst>
            <c:ext xmlns:c16="http://schemas.microsoft.com/office/drawing/2014/chart" uri="{C3380CC4-5D6E-409C-BE32-E72D297353CC}">
              <c16:uniqueId val="{00000000-0657-4E9F-9F7D-483CE7FB1F45}"/>
            </c:ext>
          </c:extLst>
        </c:ser>
        <c:dLbls>
          <c:showLegendKey val="0"/>
          <c:showVal val="0"/>
          <c:showCatName val="0"/>
          <c:showSerName val="0"/>
          <c:showPercent val="0"/>
          <c:showBubbleSize val="0"/>
        </c:dLbls>
        <c:gapWidth val="150"/>
        <c:axId val="1071497775"/>
        <c:axId val="1071484815"/>
      </c:barChart>
      <c:catAx>
        <c:axId val="1071497775"/>
        <c:scaling>
          <c:orientation val="minMax"/>
        </c:scaling>
        <c:delete val="0"/>
        <c:axPos val="b"/>
        <c:numFmt formatCode="General" sourceLinked="1"/>
        <c:majorTickMark val="out"/>
        <c:minorTickMark val="none"/>
        <c:tickLblPos val="nextTo"/>
        <c:crossAx val="1071484815"/>
        <c:crosses val="autoZero"/>
        <c:auto val="1"/>
        <c:lblAlgn val="ctr"/>
        <c:lblOffset val="100"/>
        <c:noMultiLvlLbl val="0"/>
      </c:catAx>
      <c:valAx>
        <c:axId val="1071484815"/>
        <c:scaling>
          <c:orientation val="minMax"/>
        </c:scaling>
        <c:delete val="0"/>
        <c:axPos val="l"/>
        <c:numFmt formatCode="General" sourceLinked="1"/>
        <c:majorTickMark val="out"/>
        <c:minorTickMark val="none"/>
        <c:tickLblPos val="nextTo"/>
        <c:crossAx val="1071497775"/>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Gerencia sin autoevaluación</a:t>
            </a:r>
          </a:p>
        </c:rich>
      </c:tx>
      <c:overlay val="0"/>
    </c:title>
    <c:autoTitleDeleted val="0"/>
    <c:plotArea>
      <c:layout/>
      <c:barChart>
        <c:barDir val="col"/>
        <c:grouping val="clustered"/>
        <c:varyColors val="0"/>
        <c:ser>
          <c:idx val="0"/>
          <c:order val="0"/>
          <c:tx>
            <c:strRef>
              <c:f>DataResumen!$M$15</c:f>
              <c:strCache>
                <c:ptCount val="1"/>
                <c:pt idx="0">
                  <c:v>Promedios</c:v>
                </c:pt>
              </c:strCache>
            </c:strRef>
          </c:tx>
          <c:spPr>
            <a:solidFill>
              <a:srgbClr val="0B84A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DataResumen!$L$16:$L$20</c:f>
              <c:strCache>
                <c:ptCount val="5"/>
                <c:pt idx="0">
                  <c:v>Gestión Humana y Sostenibilidad</c:v>
                </c:pt>
                <c:pt idx="1">
                  <c:v>Administración y Finanzas</c:v>
                </c:pt>
                <c:pt idx="2">
                  <c:v>Agrícola</c:v>
                </c:pt>
                <c:pt idx="3">
                  <c:v>Operaciones</c:v>
                </c:pt>
                <c:pt idx="4">
                  <c:v>Industrial y de Mantenimiento</c:v>
                </c:pt>
              </c:strCache>
            </c:strRef>
          </c:cat>
          <c:val>
            <c:numRef>
              <c:f>DataResumen!$M$16:$M$20</c:f>
              <c:numCache>
                <c:formatCode>General</c:formatCode>
                <c:ptCount val="5"/>
                <c:pt idx="0">
                  <c:v>4.3979999999999997</c:v>
                </c:pt>
                <c:pt idx="1">
                  <c:v>4.3220000000000001</c:v>
                </c:pt>
                <c:pt idx="2">
                  <c:v>4.3159999999999998</c:v>
                </c:pt>
                <c:pt idx="3">
                  <c:v>4.0599999999999996</c:v>
                </c:pt>
                <c:pt idx="4">
                  <c:v>4</c:v>
                </c:pt>
              </c:numCache>
            </c:numRef>
          </c:val>
          <c:extLst>
            <c:ext xmlns:c16="http://schemas.microsoft.com/office/drawing/2014/chart" uri="{C3380CC4-5D6E-409C-BE32-E72D297353CC}">
              <c16:uniqueId val="{00000000-D3CB-4598-9A79-CAEE32366920}"/>
            </c:ext>
          </c:extLst>
        </c:ser>
        <c:dLbls>
          <c:showLegendKey val="0"/>
          <c:showVal val="0"/>
          <c:showCatName val="0"/>
          <c:showSerName val="0"/>
          <c:showPercent val="0"/>
          <c:showBubbleSize val="0"/>
        </c:dLbls>
        <c:gapWidth val="150"/>
        <c:axId val="1585159167"/>
        <c:axId val="1452010367"/>
      </c:barChart>
      <c:catAx>
        <c:axId val="1585159167"/>
        <c:scaling>
          <c:orientation val="minMax"/>
        </c:scaling>
        <c:delete val="0"/>
        <c:axPos val="b"/>
        <c:numFmt formatCode="General" sourceLinked="1"/>
        <c:majorTickMark val="out"/>
        <c:minorTickMark val="none"/>
        <c:tickLblPos val="nextTo"/>
        <c:crossAx val="1452010367"/>
        <c:crosses val="autoZero"/>
        <c:auto val="1"/>
        <c:lblAlgn val="ctr"/>
        <c:lblOffset val="100"/>
        <c:noMultiLvlLbl val="0"/>
      </c:catAx>
      <c:valAx>
        <c:axId val="1452010367"/>
        <c:scaling>
          <c:orientation val="minMax"/>
        </c:scaling>
        <c:delete val="0"/>
        <c:axPos val="l"/>
        <c:numFmt formatCode="General" sourceLinked="1"/>
        <c:majorTickMark val="out"/>
        <c:minorTickMark val="none"/>
        <c:tickLblPos val="nextTo"/>
        <c:crossAx val="1585159167"/>
        <c:crosses val="autoZero"/>
        <c:crossBetween val="between"/>
      </c:valAx>
      <c:spPr>
        <a:pattFill prst="pct5">
          <a:fgClr>
            <a:srgbClr val="000000"/>
          </a:fgClr>
          <a:bgClr>
            <a:srgbClr val="FFFFFF"/>
          </a:bgClr>
        </a:pattFill>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s-PE"/>
              <a:t>Satisfacción por Servicios sin Autoevaluación</a:t>
            </a:r>
          </a:p>
        </c:rich>
      </c:tx>
      <c:overlay val="0"/>
    </c:title>
    <c:autoTitleDeleted val="0"/>
    <c:plotArea>
      <c:layout/>
      <c:barChart>
        <c:barDir val="col"/>
        <c:grouping val="clustered"/>
        <c:varyColors val="0"/>
        <c:ser>
          <c:idx val="0"/>
          <c:order val="0"/>
          <c:tx>
            <c:strRef>
              <c:f>DataResumen!$B$36</c:f>
              <c:strCache>
                <c:ptCount val="1"/>
                <c:pt idx="0">
                  <c:v>2023</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DataResumen!$A$37:$A$39</c:f>
              <c:strCache>
                <c:ptCount val="3"/>
                <c:pt idx="0">
                  <c:v>Absolución de consultas de riesgos y éticas y emisión de reportes</c:v>
                </c:pt>
                <c:pt idx="1">
                  <c:v>Gestión de cursos y capacitaciones</c:v>
                </c:pt>
                <c:pt idx="2">
                  <c:v>Generación de reportes sentintel, de LAFT y antecedentes</c:v>
                </c:pt>
              </c:strCache>
            </c:strRef>
          </c:cat>
          <c:val>
            <c:numRef>
              <c:f>DataResumen!$B$37:$B$39</c:f>
              <c:numCache>
                <c:formatCode>0.000</c:formatCode>
                <c:ptCount val="3"/>
                <c:pt idx="0">
                  <c:v>4.2166666666666668</c:v>
                </c:pt>
                <c:pt idx="1">
                  <c:v>4.2857142857142856</c:v>
                </c:pt>
              </c:numCache>
            </c:numRef>
          </c:val>
          <c:extLst>
            <c:ext xmlns:c16="http://schemas.microsoft.com/office/drawing/2014/chart" uri="{C3380CC4-5D6E-409C-BE32-E72D297353CC}">
              <c16:uniqueId val="{00000000-A609-4A34-BAE4-54905D481D89}"/>
            </c:ext>
          </c:extLst>
        </c:ser>
        <c:ser>
          <c:idx val="1"/>
          <c:order val="1"/>
          <c:tx>
            <c:strRef>
              <c:f>DataResumen!$C$36</c:f>
              <c:strCache>
                <c:ptCount val="1"/>
                <c:pt idx="0">
                  <c:v>2024-01</c:v>
                </c:pt>
              </c:strCache>
            </c:strRef>
          </c:tx>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DataResumen!$A$37:$A$39</c:f>
              <c:strCache>
                <c:ptCount val="3"/>
                <c:pt idx="0">
                  <c:v>Absolución de consultas de riesgos y éticas y emisión de reportes</c:v>
                </c:pt>
                <c:pt idx="1">
                  <c:v>Gestión de cursos y capacitaciones</c:v>
                </c:pt>
                <c:pt idx="2">
                  <c:v>Generación de reportes sentintel, de LAFT y antecedentes</c:v>
                </c:pt>
              </c:strCache>
            </c:strRef>
          </c:cat>
          <c:val>
            <c:numRef>
              <c:f>DataResumen!$C$37:$C$39</c:f>
              <c:numCache>
                <c:formatCode>0.000</c:formatCode>
                <c:ptCount val="3"/>
                <c:pt idx="0">
                  <c:v>4.4042553191489358</c:v>
                </c:pt>
                <c:pt idx="1">
                  <c:v>4.3493975903614457</c:v>
                </c:pt>
              </c:numCache>
            </c:numRef>
          </c:val>
          <c:extLst>
            <c:ext xmlns:c16="http://schemas.microsoft.com/office/drawing/2014/chart" uri="{C3380CC4-5D6E-409C-BE32-E72D297353CC}">
              <c16:uniqueId val="{00000001-A609-4A34-BAE4-54905D481D89}"/>
            </c:ext>
          </c:extLst>
        </c:ser>
        <c:ser>
          <c:idx val="2"/>
          <c:order val="2"/>
          <c:tx>
            <c:strRef>
              <c:f>DataResumen!$D$36</c:f>
              <c:strCache>
                <c:ptCount val="1"/>
                <c:pt idx="0">
                  <c:v>2024-02</c:v>
                </c:pt>
              </c:strCache>
            </c:strRef>
          </c:tx>
          <c:spPr>
            <a:solidFill>
              <a:schemeClr val="accent6">
                <a:lumMod val="75000"/>
                <a:alpha val="93000"/>
              </a:schemeClr>
            </a:solidFill>
          </c:spPr>
          <c:invertIfNegative val="0"/>
          <c:dLbls>
            <c:spPr>
              <a:noFill/>
              <a:ln>
                <a:noFill/>
              </a:ln>
              <a:effectLst/>
            </c:spPr>
            <c:txPr>
              <a:bodyPr rot="-5400000" vert="horz" wrap="square" lIns="38100" tIns="19050" rIns="38100" bIns="19050" anchor="ctr">
                <a:spAutoFit/>
              </a:bodyPr>
              <a:lstStyle/>
              <a:p>
                <a:pPr>
                  <a:defRPr b="1">
                    <a:solidFill>
                      <a:schemeClr val="bg1"/>
                    </a:solidFill>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DataResumen!$A$37:$A$39</c:f>
              <c:strCache>
                <c:ptCount val="3"/>
                <c:pt idx="0">
                  <c:v>Absolución de consultas de riesgos y éticas y emisión de reportes</c:v>
                </c:pt>
                <c:pt idx="1">
                  <c:v>Gestión de cursos y capacitaciones</c:v>
                </c:pt>
                <c:pt idx="2">
                  <c:v>Generación de reportes sentintel, de LAFT y antecedentes</c:v>
                </c:pt>
              </c:strCache>
            </c:strRef>
          </c:cat>
          <c:val>
            <c:numRef>
              <c:f>DataResumen!$D$37:$D$39</c:f>
              <c:numCache>
                <c:formatCode>General</c:formatCode>
                <c:ptCount val="3"/>
                <c:pt idx="0">
                  <c:v>4.2619999999999996</c:v>
                </c:pt>
                <c:pt idx="1">
                  <c:v>4.2569999999999997</c:v>
                </c:pt>
                <c:pt idx="2">
                  <c:v>4.2220000000000004</c:v>
                </c:pt>
              </c:numCache>
            </c:numRef>
          </c:val>
          <c:extLst>
            <c:ext xmlns:c16="http://schemas.microsoft.com/office/drawing/2014/chart" uri="{C3380CC4-5D6E-409C-BE32-E72D297353CC}">
              <c16:uniqueId val="{00000002-A609-4A34-BAE4-54905D481D89}"/>
            </c:ext>
          </c:extLst>
        </c:ser>
        <c:dLbls>
          <c:showLegendKey val="0"/>
          <c:showVal val="0"/>
          <c:showCatName val="0"/>
          <c:showSerName val="0"/>
          <c:showPercent val="0"/>
          <c:showBubbleSize val="0"/>
        </c:dLbls>
        <c:gapWidth val="267"/>
        <c:overlap val="-43"/>
        <c:axId val="278431680"/>
        <c:axId val="278427840"/>
      </c:barChart>
      <c:catAx>
        <c:axId val="278431680"/>
        <c:scaling>
          <c:orientation val="minMax"/>
        </c:scaling>
        <c:delete val="0"/>
        <c:axPos val="b"/>
        <c:numFmt formatCode="General" sourceLinked="1"/>
        <c:majorTickMark val="out"/>
        <c:minorTickMark val="none"/>
        <c:tickLblPos val="nextTo"/>
        <c:crossAx val="278427840"/>
        <c:crosses val="autoZero"/>
        <c:auto val="1"/>
        <c:lblAlgn val="ctr"/>
        <c:lblOffset val="100"/>
        <c:noMultiLvlLbl val="0"/>
      </c:catAx>
      <c:valAx>
        <c:axId val="278427840"/>
        <c:scaling>
          <c:orientation val="minMax"/>
        </c:scaling>
        <c:delete val="0"/>
        <c:axPos val="l"/>
        <c:numFmt formatCode="0.000" sourceLinked="1"/>
        <c:majorTickMark val="out"/>
        <c:minorTickMark val="none"/>
        <c:tickLblPos val="nextTo"/>
        <c:crossAx val="278431680"/>
        <c:crosses val="autoZero"/>
        <c:crossBetween val="between"/>
      </c:valAx>
      <c:spPr>
        <a:pattFill prst="pct5">
          <a:fgClr>
            <a:srgbClr val="000000"/>
          </a:fgClr>
          <a:bgClr>
            <a:srgbClr val="FFFFFF"/>
          </a:bgClr>
        </a:pattFill>
      </c:spPr>
    </c:plotArea>
    <c:legend>
      <c:legendPos val="r"/>
      <c:overlay val="0"/>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ln>
      <a:solidFill>
        <a:schemeClr val="bg2">
          <a:lumMod val="90000"/>
        </a:schemeClr>
      </a:solidFill>
    </a:ln>
  </c:sp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n-US" sz="1400">
                <a:latin typeface="+mn-lt"/>
              </a:rPr>
              <a:t>Nivel de </a:t>
            </a:r>
            <a:r>
              <a:rPr lang="es-PE" sz="1400">
                <a:latin typeface="+mn-lt"/>
              </a:rPr>
              <a:t>Satisfacción</a:t>
            </a:r>
            <a:r>
              <a:rPr lang="en-US" sz="1400">
                <a:latin typeface="+mn-lt"/>
              </a:rPr>
              <a:t> </a:t>
            </a:r>
            <a:r>
              <a:rPr lang="es-PE" sz="1400">
                <a:latin typeface="+mn-lt"/>
              </a:rPr>
              <a:t>por</a:t>
            </a:r>
            <a:r>
              <a:rPr lang="en-US" sz="1400">
                <a:latin typeface="+mn-lt"/>
              </a:rPr>
              <a:t> </a:t>
            </a:r>
            <a:r>
              <a:rPr lang="es-PE" sz="1400">
                <a:latin typeface="+mn-lt"/>
              </a:rPr>
              <a:t>Áreas</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lumMod val="75000"/>
              </a:schemeClr>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usado!$A$17:$A$24</c:f>
              <c:strCache>
                <c:ptCount val="8"/>
                <c:pt idx="0">
                  <c:v>TI y Sistemas</c:v>
                </c:pt>
                <c:pt idx="1">
                  <c:v>Finanzas y Tesorería</c:v>
                </c:pt>
                <c:pt idx="2">
                  <c:v>Contabilidad</c:v>
                </c:pt>
                <c:pt idx="3">
                  <c:v>Control de Gestión</c:v>
                </c:pt>
                <c:pt idx="4">
                  <c:v>Legal</c:v>
                </c:pt>
                <c:pt idx="5">
                  <c:v>Administración</c:v>
                </c:pt>
                <c:pt idx="6">
                  <c:v>Riesgos</c:v>
                </c:pt>
                <c:pt idx="7">
                  <c:v>Compras</c:v>
                </c:pt>
              </c:strCache>
            </c:strRef>
          </c:cat>
          <c:val>
            <c:numRef>
              <c:f>usado!$B$17:$B$24</c:f>
              <c:numCache>
                <c:formatCode>0.000</c:formatCode>
                <c:ptCount val="8"/>
                <c:pt idx="0">
                  <c:v>4.4732690398075805</c:v>
                </c:pt>
                <c:pt idx="1">
                  <c:v>4.3985598090785114</c:v>
                </c:pt>
                <c:pt idx="2">
                  <c:v>4.3869217614582059</c:v>
                </c:pt>
                <c:pt idx="3">
                  <c:v>4.3365186485553124</c:v>
                </c:pt>
                <c:pt idx="4">
                  <c:v>4.3362415654520916</c:v>
                </c:pt>
                <c:pt idx="5">
                  <c:v>4.2632774689957653</c:v>
                </c:pt>
                <c:pt idx="6">
                  <c:v>4.2469678469678476</c:v>
                </c:pt>
                <c:pt idx="7">
                  <c:v>3.4372611948509237</c:v>
                </c:pt>
              </c:numCache>
            </c:numRef>
          </c:val>
          <c:extLst>
            <c:ext xmlns:c16="http://schemas.microsoft.com/office/drawing/2014/chart" uri="{C3380CC4-5D6E-409C-BE32-E72D297353CC}">
              <c16:uniqueId val="{00000000-D825-4917-A64E-D7BEFA686FFA}"/>
            </c:ext>
          </c:extLst>
        </c:ser>
        <c:dLbls>
          <c:dLblPos val="outEnd"/>
          <c:showLegendKey val="0"/>
          <c:showVal val="1"/>
          <c:showCatName val="0"/>
          <c:showSerName val="0"/>
          <c:showPercent val="0"/>
          <c:showBubbleSize val="0"/>
        </c:dLbls>
        <c:gapWidth val="267"/>
        <c:overlap val="-43"/>
        <c:axId val="1251024304"/>
        <c:axId val="2059313920"/>
      </c:barChart>
      <c:catAx>
        <c:axId val="125102430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2059313920"/>
        <c:crosses val="autoZero"/>
        <c:auto val="1"/>
        <c:lblAlgn val="ctr"/>
        <c:lblOffset val="100"/>
        <c:noMultiLvlLbl val="0"/>
      </c:catAx>
      <c:valAx>
        <c:axId val="205931392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1251024304"/>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1">
  <cs:axisTitle>
    <cs:lnRef idx="0"/>
    <cs:fillRef idx="0"/>
    <cs:effectRef idx="0"/>
    <cs:fontRef idx="minor">
      <a:schemeClr val="tx1">
        <a:lumMod val="50000"/>
        <a:lumOff val="50000"/>
      </a:schemeClr>
    </cs:fontRef>
    <cs:defRPr sz="900" kern="1200"/>
  </cs:axisTitle>
  <cs:categoryAxis>
    <cs:lnRef idx="0"/>
    <cs:fillRef idx="0"/>
    <cs:effectRef idx="0"/>
    <cs:fontRef idx="minor">
      <a:schemeClr val="tx1">
        <a:lumMod val="50000"/>
        <a:lumOff val="50000"/>
      </a:schemeClr>
    </cs:fontRef>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bg1"/>
    </cs:fontRef>
    <cs:spPr>
      <a:solidFill>
        <a:schemeClr val="tx1">
          <a:lumMod val="35000"/>
          <a:lumOff val="65000"/>
        </a:schemeClr>
      </a:solidFill>
    </cs:spPr>
    <cs:defRPr sz="900"/>
    <cs:bodyPr rot="0" spcFirstLastPara="1" vertOverflow="clip" horzOverflow="clip" vert="horz" wrap="square" lIns="36576" tIns="18288" rIns="36576" bIns="18288" anchor="ctr" anchorCtr="1">
      <a:spAutoFit/>
    </cs:bodyPr>
  </cs:dataLabelCallout>
  <cs:dataPoint>
    <cs:lnRef idx="0">
      <cs:styleClr val="auto"/>
    </cs:lnRef>
    <cs:fillRef idx="0"/>
    <cs:effectRef idx="0"/>
    <cs:fontRef idx="minor">
      <a:schemeClr val="dk1"/>
    </cs:fontRef>
    <cs:spPr>
      <a:noFill/>
      <a:ln w="25400" cap="flat" cmpd="sng" algn="ctr">
        <a:solidFill>
          <a:schemeClr val="phClr"/>
        </a:solidFill>
        <a:miter lim="800000"/>
      </a:ln>
    </cs:spPr>
  </cs:dataPoint>
  <cs:dataPoint3D>
    <cs:lnRef idx="0">
      <cs:styleClr val="auto"/>
    </cs:lnRef>
    <cs:fillRef idx="0">
      <cs:styleClr val="auto"/>
    </cs:fillRef>
    <cs:effectRef idx="0"/>
    <cs:fontRef idx="minor">
      <a:schemeClr val="dk1"/>
    </cs:fontRef>
    <cs:spPr>
      <a:ln w="19050" cap="flat" cmpd="sng" algn="ctr">
        <a:solidFill>
          <a:schemeClr val="phClr"/>
        </a:solidFill>
        <a:miter lim="800000"/>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ln w="19050" cap="rnd">
        <a:solidFill>
          <a:schemeClr val="phClr"/>
        </a:solidFill>
        <a:round/>
      </a:ln>
    </cs:spPr>
  </cs:dataPointMarker>
  <cs:dataPointMarkerLayout symbol="circle" size="6"/>
  <cs:dataPointWireframe>
    <cs:lnRef idx="0">
      <cs:styleClr val="auto"/>
    </cs:lnRef>
    <cs:fillRef idx="1"/>
    <cs:effectRef idx="0"/>
    <cs:fontRef idx="minor">
      <a:schemeClr val="tx1"/>
    </cs:fontRef>
    <cs:spPr>
      <a:ln w="9525">
        <a:solidFill>
          <a:schemeClr val="phClr"/>
        </a:solidFill>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cap="flat" cmpd="sng" algn="ctr">
        <a:solidFill>
          <a:schemeClr val="tx1">
            <a:lumMod val="50000"/>
            <a:lumOff val="50000"/>
          </a:schemeClr>
        </a:solidFill>
        <a:round/>
      </a:ln>
    </cs:spPr>
  </cs:downBar>
  <cs:dropLine>
    <cs:lnRef idx="0"/>
    <cs:fillRef idx="0"/>
    <cs:effectRef idx="0"/>
    <cs:fontRef idx="minor">
      <a:schemeClr val="dk1"/>
    </cs:fontRef>
    <cs:spPr>
      <a:ln w="9525" cap="flat" cmpd="sng" algn="ctr">
        <a:solidFill>
          <a:schemeClr val="tx1">
            <a:lumMod val="35000"/>
            <a:lumOff val="65000"/>
          </a:schemeClr>
        </a:solidFill>
        <a:round/>
      </a:ln>
    </cs:spPr>
  </cs:dropLine>
  <cs:errorBar>
    <cs:lnRef idx="0"/>
    <cs:fillRef idx="0"/>
    <cs:effectRef idx="0"/>
    <cs:fontRef idx="minor">
      <a:schemeClr val="dk1"/>
    </cs:fontRef>
    <cs:spPr>
      <a:ln w="9525" cap="flat" cmpd="sng" algn="ctr">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a:solidFill>
          <a:schemeClr val="tx1">
            <a:lumMod val="15000"/>
            <a:lumOff val="85000"/>
          </a:schemeClr>
        </a:solidFill>
      </a:ln>
    </cs:spPr>
  </cs:gridlineMajor>
  <cs:gridlineMinor>
    <cs:lnRef idx="0"/>
    <cs:fillRef idx="0"/>
    <cs:effectRef idx="0"/>
    <cs:fontRef idx="minor">
      <a:schemeClr val="dk1"/>
    </cs:fontRef>
    <cs:spPr>
      <a:ln w="9525">
        <a:solidFill>
          <a:schemeClr val="tx1">
            <a:lumMod val="5000"/>
            <a:lumOff val="95000"/>
          </a:schemeClr>
        </a:solidFill>
      </a:ln>
    </cs:spPr>
  </cs:gridlineMinor>
  <cs:hiLoLine>
    <cs:lnRef idx="0"/>
    <cs:fillRef idx="0"/>
    <cs:effectRef idx="0"/>
    <cs:fontRef idx="minor">
      <a:schemeClr val="dk1"/>
    </cs:fontRef>
    <cs:spPr>
      <a:ln w="9525" cap="flat" cmpd="sng" algn="ctr">
        <a:solidFill>
          <a:schemeClr val="tx1">
            <a:lumMod val="35000"/>
            <a:lumOff val="65000"/>
          </a:schemeClr>
        </a:solidFill>
        <a:round/>
      </a:ln>
    </cs:spPr>
  </cs:hiLoLine>
  <cs:leaderLine>
    <cs:lnRef idx="0"/>
    <cs:fillRef idx="0"/>
    <cs:effectRef idx="0"/>
    <cs:fontRef idx="minor">
      <a:schemeClr val="dk1"/>
    </cs:fontRef>
    <cs:spPr>
      <a:ln w="9525" cap="flat" cmpd="sng" algn="ctr">
        <a:solidFill>
          <a:schemeClr val="tx1">
            <a:lumMod val="35000"/>
            <a:lumOff val="65000"/>
          </a:schemeClr>
        </a:solidFill>
        <a:round/>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defRPr sz="900" kern="1200"/>
  </cs:seriesAxis>
  <cs:seriesLine>
    <cs:lnRef idx="0"/>
    <cs:fillRef idx="0"/>
    <cs:effectRef idx="0"/>
    <cs:fontRef idx="minor">
      <a:schemeClr val="dk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00" b="0" kern="1200" cap="none" spc="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cap="flat" cmpd="sng" algn="ctr">
        <a:solidFill>
          <a:schemeClr val="tx1">
            <a:lumMod val="50000"/>
            <a:lumOff val="50000"/>
          </a:schemeClr>
        </a:solidFill>
        <a:round/>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1">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2.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3.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3.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9.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5.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6.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7.xml><?xml version="1.0" encoding="utf-8"?>
<cs:chartStyle xmlns:cs="http://schemas.microsoft.com/office/drawing/2012/chartStyle" xmlns:a="http://schemas.openxmlformats.org/drawingml/2006/main" id="221">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8.xml><?xml version="1.0" encoding="utf-8"?>
<cs:chartStyle xmlns:cs="http://schemas.microsoft.com/office/drawing/2012/chartStyle" xmlns:a="http://schemas.openxmlformats.org/drawingml/2006/main" id="211">
  <cs:axisTitle>
    <cs:lnRef idx="0"/>
    <cs:fillRef idx="0"/>
    <cs:effectRef idx="0"/>
    <cs:fontRef idx="minor">
      <a:schemeClr val="tx1">
        <a:lumMod val="50000"/>
        <a:lumOff val="50000"/>
      </a:schemeClr>
    </cs:fontRef>
    <cs:defRPr sz="900" kern="1200"/>
  </cs:axisTitle>
  <cs:categoryAxis>
    <cs:lnRef idx="0"/>
    <cs:fillRef idx="0"/>
    <cs:effectRef idx="0"/>
    <cs:fontRef idx="minor">
      <a:schemeClr val="tx1">
        <a:lumMod val="50000"/>
        <a:lumOff val="50000"/>
      </a:schemeClr>
    </cs:fontRef>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bg1"/>
    </cs:fontRef>
    <cs:spPr>
      <a:solidFill>
        <a:schemeClr val="tx1">
          <a:lumMod val="35000"/>
          <a:lumOff val="65000"/>
        </a:schemeClr>
      </a:solidFill>
    </cs:spPr>
    <cs:defRPr sz="900"/>
    <cs:bodyPr rot="0" spcFirstLastPara="1" vertOverflow="clip" horzOverflow="clip" vert="horz" wrap="square" lIns="36576" tIns="18288" rIns="36576" bIns="18288" anchor="ctr" anchorCtr="1">
      <a:spAutoFit/>
    </cs:bodyPr>
  </cs:dataLabelCallout>
  <cs:dataPoint>
    <cs:lnRef idx="0">
      <cs:styleClr val="auto"/>
    </cs:lnRef>
    <cs:fillRef idx="0"/>
    <cs:effectRef idx="0"/>
    <cs:fontRef idx="minor">
      <a:schemeClr val="dk1"/>
    </cs:fontRef>
    <cs:spPr>
      <a:noFill/>
      <a:ln w="25400" cap="flat" cmpd="sng" algn="ctr">
        <a:solidFill>
          <a:schemeClr val="phClr"/>
        </a:solidFill>
        <a:miter lim="800000"/>
      </a:ln>
    </cs:spPr>
  </cs:dataPoint>
  <cs:dataPoint3D>
    <cs:lnRef idx="0">
      <cs:styleClr val="auto"/>
    </cs:lnRef>
    <cs:fillRef idx="0">
      <cs:styleClr val="auto"/>
    </cs:fillRef>
    <cs:effectRef idx="0"/>
    <cs:fontRef idx="minor">
      <a:schemeClr val="dk1"/>
    </cs:fontRef>
    <cs:spPr>
      <a:ln w="19050" cap="flat" cmpd="sng" algn="ctr">
        <a:solidFill>
          <a:schemeClr val="phClr"/>
        </a:solidFill>
        <a:miter lim="800000"/>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ln w="19050" cap="rnd">
        <a:solidFill>
          <a:schemeClr val="phClr"/>
        </a:solidFill>
        <a:round/>
      </a:ln>
    </cs:spPr>
  </cs:dataPointMarker>
  <cs:dataPointMarkerLayout symbol="circle" size="6"/>
  <cs:dataPointWireframe>
    <cs:lnRef idx="0">
      <cs:styleClr val="auto"/>
    </cs:lnRef>
    <cs:fillRef idx="1"/>
    <cs:effectRef idx="0"/>
    <cs:fontRef idx="minor">
      <a:schemeClr val="tx1"/>
    </cs:fontRef>
    <cs:spPr>
      <a:ln w="9525">
        <a:solidFill>
          <a:schemeClr val="phClr"/>
        </a:solidFill>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cap="flat" cmpd="sng" algn="ctr">
        <a:solidFill>
          <a:schemeClr val="tx1">
            <a:lumMod val="50000"/>
            <a:lumOff val="50000"/>
          </a:schemeClr>
        </a:solidFill>
        <a:round/>
      </a:ln>
    </cs:spPr>
  </cs:downBar>
  <cs:dropLine>
    <cs:lnRef idx="0"/>
    <cs:fillRef idx="0"/>
    <cs:effectRef idx="0"/>
    <cs:fontRef idx="minor">
      <a:schemeClr val="dk1"/>
    </cs:fontRef>
    <cs:spPr>
      <a:ln w="9525" cap="flat" cmpd="sng" algn="ctr">
        <a:solidFill>
          <a:schemeClr val="tx1">
            <a:lumMod val="35000"/>
            <a:lumOff val="65000"/>
          </a:schemeClr>
        </a:solidFill>
        <a:round/>
      </a:ln>
    </cs:spPr>
  </cs:dropLine>
  <cs:errorBar>
    <cs:lnRef idx="0"/>
    <cs:fillRef idx="0"/>
    <cs:effectRef idx="0"/>
    <cs:fontRef idx="minor">
      <a:schemeClr val="dk1"/>
    </cs:fontRef>
    <cs:spPr>
      <a:ln w="9525" cap="flat" cmpd="sng" algn="ctr">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a:solidFill>
          <a:schemeClr val="tx1">
            <a:lumMod val="15000"/>
            <a:lumOff val="85000"/>
          </a:schemeClr>
        </a:solidFill>
      </a:ln>
    </cs:spPr>
  </cs:gridlineMajor>
  <cs:gridlineMinor>
    <cs:lnRef idx="0"/>
    <cs:fillRef idx="0"/>
    <cs:effectRef idx="0"/>
    <cs:fontRef idx="minor">
      <a:schemeClr val="dk1"/>
    </cs:fontRef>
    <cs:spPr>
      <a:ln w="9525">
        <a:solidFill>
          <a:schemeClr val="tx1">
            <a:lumMod val="5000"/>
            <a:lumOff val="95000"/>
          </a:schemeClr>
        </a:solidFill>
      </a:ln>
    </cs:spPr>
  </cs:gridlineMinor>
  <cs:hiLoLine>
    <cs:lnRef idx="0"/>
    <cs:fillRef idx="0"/>
    <cs:effectRef idx="0"/>
    <cs:fontRef idx="minor">
      <a:schemeClr val="dk1"/>
    </cs:fontRef>
    <cs:spPr>
      <a:ln w="9525" cap="flat" cmpd="sng" algn="ctr">
        <a:solidFill>
          <a:schemeClr val="tx1">
            <a:lumMod val="35000"/>
            <a:lumOff val="65000"/>
          </a:schemeClr>
        </a:solidFill>
        <a:round/>
      </a:ln>
    </cs:spPr>
  </cs:hiLoLine>
  <cs:leaderLine>
    <cs:lnRef idx="0"/>
    <cs:fillRef idx="0"/>
    <cs:effectRef idx="0"/>
    <cs:fontRef idx="minor">
      <a:schemeClr val="dk1"/>
    </cs:fontRef>
    <cs:spPr>
      <a:ln w="9525" cap="flat" cmpd="sng" algn="ctr">
        <a:solidFill>
          <a:schemeClr val="tx1">
            <a:lumMod val="35000"/>
            <a:lumOff val="65000"/>
          </a:schemeClr>
        </a:solidFill>
        <a:round/>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defRPr sz="900" kern="1200"/>
  </cs:seriesAxis>
  <cs:seriesLine>
    <cs:lnRef idx="0"/>
    <cs:fillRef idx="0"/>
    <cs:effectRef idx="0"/>
    <cs:fontRef idx="minor">
      <a:schemeClr val="dk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00" b="0" kern="1200" cap="none" spc="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cap="flat" cmpd="sng" algn="ctr">
        <a:solidFill>
          <a:schemeClr val="tx1">
            <a:lumMod val="50000"/>
            <a:lumOff val="50000"/>
          </a:schemeClr>
        </a:solidFill>
        <a:round/>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diagrams/colors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9063D4-98FC-4F6F-A843-5F81225F574C}" type="doc">
      <dgm:prSet loTypeId="urn:microsoft.com/office/officeart/2008/layout/AlternatingHexagons" loCatId="list" qsTypeId="urn:microsoft.com/office/officeart/2005/8/quickstyle/simple2" qsCatId="simple" csTypeId="urn:microsoft.com/office/officeart/2005/8/colors/accent6_1" csCatId="accent6" phldr="1"/>
      <dgm:spPr/>
      <dgm:t>
        <a:bodyPr/>
        <a:lstStyle/>
        <a:p>
          <a:endParaRPr lang="es-ES"/>
        </a:p>
      </dgm:t>
    </dgm:pt>
    <dgm:pt modelId="{3CAF8DC0-6FC4-4E3C-9D11-70CDE7282196}">
      <dgm:prSet custT="1"/>
      <dgm:spPr/>
      <dgm:t>
        <a:bodyPr/>
        <a:lstStyle/>
        <a:p>
          <a:r>
            <a:rPr lang="es-ES" sz="1000" dirty="0"/>
            <a:t>Compras</a:t>
          </a:r>
        </a:p>
        <a:p>
          <a:r>
            <a:rPr lang="es-ES" sz="1000" b="1" dirty="0"/>
            <a:t>3.437</a:t>
          </a:r>
        </a:p>
      </dgm:t>
    </dgm:pt>
    <dgm:pt modelId="{05E0B104-745B-4D24-8DC2-64C4FA7824AB}" type="parTrans" cxnId="{8991CF84-4AB3-4F34-8520-701279CEA672}">
      <dgm:prSet/>
      <dgm:spPr/>
      <dgm:t>
        <a:bodyPr/>
        <a:lstStyle/>
        <a:p>
          <a:endParaRPr lang="es-ES" sz="1000"/>
        </a:p>
      </dgm:t>
    </dgm:pt>
    <dgm:pt modelId="{C30A479A-4976-4D2F-A868-34169D854486}" type="sibTrans" cxnId="{8991CF84-4AB3-4F34-8520-701279CEA672}">
      <dgm:prSet custT="1"/>
      <dgm:spPr>
        <a:ln>
          <a:solidFill>
            <a:schemeClr val="accent6"/>
          </a:solidFill>
        </a:ln>
      </dgm:spPr>
      <dgm:t>
        <a:bodyPr/>
        <a:lstStyle/>
        <a:p>
          <a:r>
            <a:rPr lang="es-PE" sz="1000" dirty="0"/>
            <a:t>Contabilidad</a:t>
          </a:r>
        </a:p>
        <a:p>
          <a:r>
            <a:rPr lang="es-PE" sz="1000" b="1" dirty="0"/>
            <a:t>4.387</a:t>
          </a:r>
        </a:p>
      </dgm:t>
    </dgm:pt>
    <dgm:pt modelId="{CDCC55D1-C886-4E94-82CB-D02AF92908FE}">
      <dgm:prSet custT="1"/>
      <dgm:spPr/>
      <dgm:t>
        <a:bodyPr/>
        <a:lstStyle/>
        <a:p>
          <a:r>
            <a:rPr lang="es-ES" sz="1000" dirty="0"/>
            <a:t>Seguridad</a:t>
          </a:r>
        </a:p>
        <a:p>
          <a:r>
            <a:rPr lang="es-ES" sz="1000" b="1" dirty="0"/>
            <a:t>4.146</a:t>
          </a:r>
        </a:p>
      </dgm:t>
    </dgm:pt>
    <dgm:pt modelId="{0EF341E2-AFC7-4D54-AD4C-1E40EC2467A9}" type="sibTrans" cxnId="{EB529FB1-9602-465E-A47D-F600178B92EA}">
      <dgm:prSet custT="1"/>
      <dgm:spPr/>
      <dgm:t>
        <a:bodyPr/>
        <a:lstStyle/>
        <a:p>
          <a:endParaRPr lang="es-PE" sz="1000" dirty="0"/>
        </a:p>
        <a:p>
          <a:r>
            <a:rPr lang="es-ES" sz="1000" b="0" dirty="0"/>
            <a:t>TI y Sistemas</a:t>
          </a:r>
          <a:endParaRPr lang="es-ES" sz="1000" dirty="0"/>
        </a:p>
        <a:p>
          <a:r>
            <a:rPr lang="es-ES" sz="1000" b="1" dirty="0"/>
            <a:t>4.473</a:t>
          </a:r>
        </a:p>
      </dgm:t>
    </dgm:pt>
    <dgm:pt modelId="{697A733C-9D56-43FA-92B4-4F0A430860F5}" type="parTrans" cxnId="{EB529FB1-9602-465E-A47D-F600178B92EA}">
      <dgm:prSet/>
      <dgm:spPr/>
      <dgm:t>
        <a:bodyPr/>
        <a:lstStyle/>
        <a:p>
          <a:endParaRPr lang="es-ES" sz="1000"/>
        </a:p>
      </dgm:t>
    </dgm:pt>
    <dgm:pt modelId="{06A2A542-955A-4251-8C1A-C1F644692574}">
      <dgm:prSet custT="1"/>
      <dgm:spPr/>
      <dgm:t>
        <a:bodyPr/>
        <a:lstStyle/>
        <a:p>
          <a:r>
            <a:rPr lang="es-ES" sz="1000" dirty="0"/>
            <a:t>Finanzas y Tesorería</a:t>
          </a:r>
        </a:p>
        <a:p>
          <a:r>
            <a:rPr lang="es-ES" sz="1000" b="1" dirty="0"/>
            <a:t>4.399</a:t>
          </a:r>
        </a:p>
      </dgm:t>
    </dgm:pt>
    <dgm:pt modelId="{42E698DA-C6F2-40F3-A9CF-E7C68EFE7C21}" type="parTrans" cxnId="{3B575D24-2296-44D7-BF44-08475D12C637}">
      <dgm:prSet/>
      <dgm:spPr/>
      <dgm:t>
        <a:bodyPr/>
        <a:lstStyle/>
        <a:p>
          <a:endParaRPr lang="es-ES" sz="1000"/>
        </a:p>
      </dgm:t>
    </dgm:pt>
    <dgm:pt modelId="{7816B983-6774-458B-B185-5E1AC867DF45}" type="sibTrans" cxnId="{3B575D24-2296-44D7-BF44-08475D12C637}">
      <dgm:prSet custT="1"/>
      <dgm:spPr/>
      <dgm:t>
        <a:bodyPr/>
        <a:lstStyle/>
        <a:p>
          <a:r>
            <a:rPr lang="es-ES" sz="1000" dirty="0"/>
            <a:t>Administración</a:t>
          </a:r>
        </a:p>
        <a:p>
          <a:r>
            <a:rPr lang="es-ES" sz="1000" b="1" dirty="0"/>
            <a:t>4.263</a:t>
          </a:r>
          <a:endParaRPr lang="es-ES" sz="950" b="1" dirty="0"/>
        </a:p>
      </dgm:t>
    </dgm:pt>
    <dgm:pt modelId="{A60DF1FF-2F6F-4C75-8AC6-94F949DCDDAF}">
      <dgm:prSet custT="1"/>
      <dgm:spPr/>
      <dgm:t>
        <a:bodyPr/>
        <a:lstStyle/>
        <a:p>
          <a:r>
            <a:rPr lang="es-ES" sz="1000" dirty="0"/>
            <a:t>Calidad</a:t>
          </a:r>
        </a:p>
        <a:p>
          <a:r>
            <a:rPr lang="es-ES" sz="1000" b="1" dirty="0"/>
            <a:t>4.335</a:t>
          </a:r>
        </a:p>
      </dgm:t>
    </dgm:pt>
    <dgm:pt modelId="{41631A33-36E7-405B-B84E-41677666CF38}" type="parTrans" cxnId="{415CF2DF-A78D-40B2-9BA7-D32F8DD65C8D}">
      <dgm:prSet/>
      <dgm:spPr/>
      <dgm:t>
        <a:bodyPr/>
        <a:lstStyle/>
        <a:p>
          <a:endParaRPr lang="es-ES" sz="1000"/>
        </a:p>
      </dgm:t>
    </dgm:pt>
    <dgm:pt modelId="{C17ACD6C-88BB-40F4-83AC-8692F0E03B39}" type="sibTrans" cxnId="{415CF2DF-A78D-40B2-9BA7-D32F8DD65C8D}">
      <dgm:prSet custT="1"/>
      <dgm:spPr/>
      <dgm:t>
        <a:bodyPr/>
        <a:lstStyle/>
        <a:p>
          <a:r>
            <a:rPr lang="es-ES" sz="1000" b="0" dirty="0"/>
            <a:t>SIG</a:t>
          </a:r>
        </a:p>
        <a:p>
          <a:r>
            <a:rPr lang="es-ES" sz="1000" b="1" dirty="0"/>
            <a:t>4.230</a:t>
          </a:r>
        </a:p>
      </dgm:t>
    </dgm:pt>
    <dgm:pt modelId="{42BA8352-2998-4FC1-8EF6-3A31CFAF295A}">
      <dgm:prSet custT="1"/>
      <dgm:spPr/>
      <dgm:t>
        <a:bodyPr/>
        <a:lstStyle/>
        <a:p>
          <a:r>
            <a:rPr lang="es-ES" sz="1000" dirty="0"/>
            <a:t>Riesgos</a:t>
          </a:r>
        </a:p>
        <a:p>
          <a:r>
            <a:rPr lang="es-ES" sz="1000" b="1" dirty="0"/>
            <a:t>4.247</a:t>
          </a:r>
        </a:p>
      </dgm:t>
    </dgm:pt>
    <dgm:pt modelId="{7AB15306-C705-4A87-BC7F-22F0435FEBDF}" type="sibTrans" cxnId="{DFB4C124-71E6-43AA-B6CD-74D0D921D92F}">
      <dgm:prSet custT="1"/>
      <dgm:spPr/>
      <dgm:t>
        <a:bodyPr/>
        <a:lstStyle/>
        <a:p>
          <a:r>
            <a:rPr lang="es-PE" sz="1000" dirty="0"/>
            <a:t>Control de Gestión</a:t>
          </a:r>
        </a:p>
        <a:p>
          <a:r>
            <a:rPr lang="es-PE" sz="1000" b="1" dirty="0"/>
            <a:t>4.337</a:t>
          </a:r>
        </a:p>
      </dgm:t>
    </dgm:pt>
    <dgm:pt modelId="{67D74AEC-27EC-46DF-A004-B66718760653}" type="parTrans" cxnId="{DFB4C124-71E6-43AA-B6CD-74D0D921D92F}">
      <dgm:prSet/>
      <dgm:spPr/>
      <dgm:t>
        <a:bodyPr/>
        <a:lstStyle/>
        <a:p>
          <a:endParaRPr lang="es-PE"/>
        </a:p>
      </dgm:t>
    </dgm:pt>
    <dgm:pt modelId="{3C855ABB-45FE-4FDD-9080-6DA4CD0D50C3}" type="pres">
      <dgm:prSet presAssocID="{FD9063D4-98FC-4F6F-A843-5F81225F574C}" presName="Name0" presStyleCnt="0">
        <dgm:presLayoutVars>
          <dgm:chMax/>
          <dgm:chPref/>
          <dgm:dir/>
          <dgm:animLvl val="lvl"/>
        </dgm:presLayoutVars>
      </dgm:prSet>
      <dgm:spPr/>
    </dgm:pt>
    <dgm:pt modelId="{5659FB11-527B-492C-9698-028BA7FB7106}" type="pres">
      <dgm:prSet presAssocID="{CDCC55D1-C886-4E94-82CB-D02AF92908FE}" presName="composite" presStyleCnt="0"/>
      <dgm:spPr/>
    </dgm:pt>
    <dgm:pt modelId="{18DA7D6D-786B-4769-9BCC-EE82C58821FB}" type="pres">
      <dgm:prSet presAssocID="{CDCC55D1-C886-4E94-82CB-D02AF92908FE}" presName="Parent1" presStyleLbl="node1" presStyleIdx="0" presStyleCnt="10" custLinFactX="-100000" custLinFactY="69033" custLinFactNeighborX="-116327" custLinFactNeighborY="100000">
        <dgm:presLayoutVars>
          <dgm:chMax val="1"/>
          <dgm:chPref val="1"/>
          <dgm:bulletEnabled val="1"/>
        </dgm:presLayoutVars>
      </dgm:prSet>
      <dgm:spPr/>
    </dgm:pt>
    <dgm:pt modelId="{F863A573-2138-41C3-9B3F-B5C60A4DB85F}" type="pres">
      <dgm:prSet presAssocID="{CDCC55D1-C886-4E94-82CB-D02AF92908FE}" presName="Childtext1" presStyleLbl="revTx" presStyleIdx="0" presStyleCnt="5">
        <dgm:presLayoutVars>
          <dgm:chMax val="0"/>
          <dgm:chPref val="0"/>
          <dgm:bulletEnabled val="1"/>
        </dgm:presLayoutVars>
      </dgm:prSet>
      <dgm:spPr/>
    </dgm:pt>
    <dgm:pt modelId="{7DEAF181-9770-45F9-9562-56515F833F97}" type="pres">
      <dgm:prSet presAssocID="{CDCC55D1-C886-4E94-82CB-D02AF92908FE}" presName="BalanceSpacing" presStyleCnt="0"/>
      <dgm:spPr/>
    </dgm:pt>
    <dgm:pt modelId="{CEABE551-3433-43A2-AEAD-21599714F4E6}" type="pres">
      <dgm:prSet presAssocID="{CDCC55D1-C886-4E94-82CB-D02AF92908FE}" presName="BalanceSpacing1" presStyleCnt="0"/>
      <dgm:spPr/>
    </dgm:pt>
    <dgm:pt modelId="{2B6BD562-E1E6-4086-9B27-5E53551E33FE}" type="pres">
      <dgm:prSet presAssocID="{0EF341E2-AFC7-4D54-AD4C-1E40EC2467A9}" presName="Accent1Text" presStyleLbl="node1" presStyleIdx="1" presStyleCnt="10"/>
      <dgm:spPr/>
    </dgm:pt>
    <dgm:pt modelId="{A0979E38-8712-47D8-A920-62F6BC08B9EF}" type="pres">
      <dgm:prSet presAssocID="{0EF341E2-AFC7-4D54-AD4C-1E40EC2467A9}" presName="spaceBetweenRectangles" presStyleCnt="0"/>
      <dgm:spPr/>
    </dgm:pt>
    <dgm:pt modelId="{B3AA71C0-C30E-44B6-8268-CF1209D26D22}" type="pres">
      <dgm:prSet presAssocID="{06A2A542-955A-4251-8C1A-C1F644692574}" presName="composite" presStyleCnt="0"/>
      <dgm:spPr/>
    </dgm:pt>
    <dgm:pt modelId="{4D61A611-8212-4398-9C2B-395093578419}" type="pres">
      <dgm:prSet presAssocID="{06A2A542-955A-4251-8C1A-C1F644692574}" presName="Parent1" presStyleLbl="node1" presStyleIdx="2" presStyleCnt="10">
        <dgm:presLayoutVars>
          <dgm:chMax val="1"/>
          <dgm:chPref val="1"/>
          <dgm:bulletEnabled val="1"/>
        </dgm:presLayoutVars>
      </dgm:prSet>
      <dgm:spPr/>
    </dgm:pt>
    <dgm:pt modelId="{15683477-22B1-4AA5-836F-E939033C91C9}" type="pres">
      <dgm:prSet presAssocID="{06A2A542-955A-4251-8C1A-C1F644692574}" presName="Childtext1" presStyleLbl="revTx" presStyleIdx="1" presStyleCnt="5">
        <dgm:presLayoutVars>
          <dgm:chMax val="0"/>
          <dgm:chPref val="0"/>
          <dgm:bulletEnabled val="1"/>
        </dgm:presLayoutVars>
      </dgm:prSet>
      <dgm:spPr/>
    </dgm:pt>
    <dgm:pt modelId="{C07DDFD1-876B-4444-92F8-87E40670DE6D}" type="pres">
      <dgm:prSet presAssocID="{06A2A542-955A-4251-8C1A-C1F644692574}" presName="BalanceSpacing" presStyleCnt="0"/>
      <dgm:spPr/>
    </dgm:pt>
    <dgm:pt modelId="{7EAE8E0B-DB59-4E32-92BA-3A5CA1D89A73}" type="pres">
      <dgm:prSet presAssocID="{06A2A542-955A-4251-8C1A-C1F644692574}" presName="BalanceSpacing1" presStyleCnt="0"/>
      <dgm:spPr/>
    </dgm:pt>
    <dgm:pt modelId="{9DDFB0A9-0AC8-44B4-B70B-DA585DDD20AF}" type="pres">
      <dgm:prSet presAssocID="{7816B983-6774-458B-B185-5E1AC867DF45}" presName="Accent1Text" presStyleLbl="node1" presStyleIdx="3" presStyleCnt="10" custScaleX="104554" custLinFactX="-100000" custLinFactY="69249" custLinFactNeighborX="-117556" custLinFactNeighborY="100000"/>
      <dgm:spPr/>
    </dgm:pt>
    <dgm:pt modelId="{17F76A5A-1DD6-4B23-BA63-A54BF72438FF}" type="pres">
      <dgm:prSet presAssocID="{7816B983-6774-458B-B185-5E1AC867DF45}" presName="spaceBetweenRectangles" presStyleCnt="0"/>
      <dgm:spPr/>
    </dgm:pt>
    <dgm:pt modelId="{7C1FEB8F-7AC4-4DF8-99A5-C42CF8CFD031}" type="pres">
      <dgm:prSet presAssocID="{3CAF8DC0-6FC4-4E3C-9D11-70CDE7282196}" presName="composite" presStyleCnt="0"/>
      <dgm:spPr/>
    </dgm:pt>
    <dgm:pt modelId="{38BDE2C7-CFEF-483E-A7DC-85049995000F}" type="pres">
      <dgm:prSet presAssocID="{3CAF8DC0-6FC4-4E3C-9D11-70CDE7282196}" presName="Parent1" presStyleLbl="node1" presStyleIdx="4" presStyleCnt="10" custLinFactX="-9556" custLinFactY="68510" custLinFactNeighborX="-100000" custLinFactNeighborY="100000">
        <dgm:presLayoutVars>
          <dgm:chMax val="1"/>
          <dgm:chPref val="1"/>
          <dgm:bulletEnabled val="1"/>
        </dgm:presLayoutVars>
      </dgm:prSet>
      <dgm:spPr/>
    </dgm:pt>
    <dgm:pt modelId="{08887379-3BC1-432F-B112-F33DD29C1555}" type="pres">
      <dgm:prSet presAssocID="{3CAF8DC0-6FC4-4E3C-9D11-70CDE7282196}" presName="Childtext1" presStyleLbl="revTx" presStyleIdx="2" presStyleCnt="5">
        <dgm:presLayoutVars>
          <dgm:chMax val="0"/>
          <dgm:chPref val="0"/>
          <dgm:bulletEnabled val="1"/>
        </dgm:presLayoutVars>
      </dgm:prSet>
      <dgm:spPr/>
    </dgm:pt>
    <dgm:pt modelId="{6F4D325C-A948-4766-8EA4-237885B99DF6}" type="pres">
      <dgm:prSet presAssocID="{3CAF8DC0-6FC4-4E3C-9D11-70CDE7282196}" presName="BalanceSpacing" presStyleCnt="0"/>
      <dgm:spPr/>
    </dgm:pt>
    <dgm:pt modelId="{AD7DA1BC-7F63-4C4B-AFFF-EA2F9D670AE9}" type="pres">
      <dgm:prSet presAssocID="{3CAF8DC0-6FC4-4E3C-9D11-70CDE7282196}" presName="BalanceSpacing1" presStyleCnt="0"/>
      <dgm:spPr/>
    </dgm:pt>
    <dgm:pt modelId="{5D6E152B-FE07-4BF0-993A-A9EAAA950B18}" type="pres">
      <dgm:prSet presAssocID="{C30A479A-4976-4D2F-A868-34169D854486}" presName="Accent1Text" presStyleLbl="node1" presStyleIdx="5" presStyleCnt="10" custLinFactNeighborX="53461" custLinFactNeighborY="83671"/>
      <dgm:spPr/>
    </dgm:pt>
    <dgm:pt modelId="{82AF71D4-62CB-41D4-ABD9-4BB7779204D5}" type="pres">
      <dgm:prSet presAssocID="{C30A479A-4976-4D2F-A868-34169D854486}" presName="spaceBetweenRectangles" presStyleCnt="0"/>
      <dgm:spPr/>
    </dgm:pt>
    <dgm:pt modelId="{B5089D8B-E255-45CA-8F7A-1A91C8D0B371}" type="pres">
      <dgm:prSet presAssocID="{A60DF1FF-2F6F-4C75-8AC6-94F949DCDDAF}" presName="composite" presStyleCnt="0"/>
      <dgm:spPr/>
    </dgm:pt>
    <dgm:pt modelId="{020250EB-FC22-4611-B014-E3CC1B43A738}" type="pres">
      <dgm:prSet presAssocID="{A60DF1FF-2F6F-4C75-8AC6-94F949DCDDAF}" presName="Parent1" presStyleLbl="node1" presStyleIdx="6" presStyleCnt="10" custLinFactNeighborX="54411" custLinFactNeighborY="-86310">
        <dgm:presLayoutVars>
          <dgm:chMax val="1"/>
          <dgm:chPref val="1"/>
          <dgm:bulletEnabled val="1"/>
        </dgm:presLayoutVars>
      </dgm:prSet>
      <dgm:spPr/>
    </dgm:pt>
    <dgm:pt modelId="{8400141B-0494-4E1D-B83D-03E15FF44F1F}" type="pres">
      <dgm:prSet presAssocID="{A60DF1FF-2F6F-4C75-8AC6-94F949DCDDAF}" presName="Childtext1" presStyleLbl="revTx" presStyleIdx="3" presStyleCnt="5">
        <dgm:presLayoutVars>
          <dgm:chMax val="0"/>
          <dgm:chPref val="0"/>
          <dgm:bulletEnabled val="1"/>
        </dgm:presLayoutVars>
      </dgm:prSet>
      <dgm:spPr/>
    </dgm:pt>
    <dgm:pt modelId="{F1694F8E-DEA0-44DD-9771-CA260BE290A4}" type="pres">
      <dgm:prSet presAssocID="{A60DF1FF-2F6F-4C75-8AC6-94F949DCDDAF}" presName="BalanceSpacing" presStyleCnt="0"/>
      <dgm:spPr/>
    </dgm:pt>
    <dgm:pt modelId="{AE24CE62-158A-48C6-9569-B5571A6157AB}" type="pres">
      <dgm:prSet presAssocID="{A60DF1FF-2F6F-4C75-8AC6-94F949DCDDAF}" presName="BalanceSpacing1" presStyleCnt="0"/>
      <dgm:spPr/>
    </dgm:pt>
    <dgm:pt modelId="{6D1524F7-B8DA-4538-9019-C625691817A6}" type="pres">
      <dgm:prSet presAssocID="{C17ACD6C-88BB-40F4-83AC-8692F0E03B39}" presName="Accent1Text" presStyleLbl="node1" presStyleIdx="7" presStyleCnt="10" custLinFactX="-100000" custLinFactY="-70142" custLinFactNeighborX="-115596" custLinFactNeighborY="-100000"/>
      <dgm:spPr/>
    </dgm:pt>
    <dgm:pt modelId="{77A0D230-6A4C-4D29-AE3B-27910E1385D2}" type="pres">
      <dgm:prSet presAssocID="{C17ACD6C-88BB-40F4-83AC-8692F0E03B39}" presName="spaceBetweenRectangles" presStyleCnt="0"/>
      <dgm:spPr/>
    </dgm:pt>
    <dgm:pt modelId="{CF37642E-A2C5-4D92-BB53-126E295ADB84}" type="pres">
      <dgm:prSet presAssocID="{42BA8352-2998-4FC1-8EF6-3A31CFAF295A}" presName="composite" presStyleCnt="0"/>
      <dgm:spPr/>
    </dgm:pt>
    <dgm:pt modelId="{C5A8C3AD-4603-4683-9194-BEA701A3982F}" type="pres">
      <dgm:prSet presAssocID="{42BA8352-2998-4FC1-8EF6-3A31CFAF295A}" presName="Parent1" presStyleLbl="node1" presStyleIdx="8" presStyleCnt="10" custLinFactNeighborX="-1670" custLinFactNeighborY="204">
        <dgm:presLayoutVars>
          <dgm:chMax val="1"/>
          <dgm:chPref val="1"/>
          <dgm:bulletEnabled val="1"/>
        </dgm:presLayoutVars>
      </dgm:prSet>
      <dgm:spPr/>
    </dgm:pt>
    <dgm:pt modelId="{3E341103-2F7E-4649-8275-CCF92DA5B07D}" type="pres">
      <dgm:prSet presAssocID="{42BA8352-2998-4FC1-8EF6-3A31CFAF295A}" presName="Childtext1" presStyleLbl="revTx" presStyleIdx="4" presStyleCnt="5">
        <dgm:presLayoutVars>
          <dgm:chMax val="0"/>
          <dgm:chPref val="0"/>
          <dgm:bulletEnabled val="1"/>
        </dgm:presLayoutVars>
      </dgm:prSet>
      <dgm:spPr/>
    </dgm:pt>
    <dgm:pt modelId="{161DC8B9-6CA3-4B8F-A171-C984972804A1}" type="pres">
      <dgm:prSet presAssocID="{42BA8352-2998-4FC1-8EF6-3A31CFAF295A}" presName="BalanceSpacing" presStyleCnt="0"/>
      <dgm:spPr/>
    </dgm:pt>
    <dgm:pt modelId="{8139FB6B-16E3-4E78-880D-D609C29FB935}" type="pres">
      <dgm:prSet presAssocID="{42BA8352-2998-4FC1-8EF6-3A31CFAF295A}" presName="BalanceSpacing1" presStyleCnt="0"/>
      <dgm:spPr/>
    </dgm:pt>
    <dgm:pt modelId="{950B6E71-064C-4C7F-8C8F-FCC033755249}" type="pres">
      <dgm:prSet presAssocID="{7AB15306-C705-4A87-BC7F-22F0435FEBDF}" presName="Accent1Text" presStyleLbl="node1" presStyleIdx="9" presStyleCnt="10" custLinFactX="-9320" custLinFactNeighborX="-100000" custLinFactNeighborY="-523"/>
      <dgm:spPr/>
    </dgm:pt>
  </dgm:ptLst>
  <dgm:cxnLst>
    <dgm:cxn modelId="{41452219-B0EB-4CD5-9D3D-904563419A90}" type="presOf" srcId="{7816B983-6774-458B-B185-5E1AC867DF45}" destId="{9DDFB0A9-0AC8-44B4-B70B-DA585DDD20AF}" srcOrd="0" destOrd="0" presId="urn:microsoft.com/office/officeart/2008/layout/AlternatingHexagons"/>
    <dgm:cxn modelId="{3B575D24-2296-44D7-BF44-08475D12C637}" srcId="{FD9063D4-98FC-4F6F-A843-5F81225F574C}" destId="{06A2A542-955A-4251-8C1A-C1F644692574}" srcOrd="1" destOrd="0" parTransId="{42E698DA-C6F2-40F3-A9CF-E7C68EFE7C21}" sibTransId="{7816B983-6774-458B-B185-5E1AC867DF45}"/>
    <dgm:cxn modelId="{DFB4C124-71E6-43AA-B6CD-74D0D921D92F}" srcId="{FD9063D4-98FC-4F6F-A843-5F81225F574C}" destId="{42BA8352-2998-4FC1-8EF6-3A31CFAF295A}" srcOrd="4" destOrd="0" parTransId="{67D74AEC-27EC-46DF-A004-B66718760653}" sibTransId="{7AB15306-C705-4A87-BC7F-22F0435FEBDF}"/>
    <dgm:cxn modelId="{C1610732-AF37-469A-9F77-66C7D8CCDEEA}" type="presOf" srcId="{0EF341E2-AFC7-4D54-AD4C-1E40EC2467A9}" destId="{2B6BD562-E1E6-4086-9B27-5E53551E33FE}" srcOrd="0" destOrd="0" presId="urn:microsoft.com/office/officeart/2008/layout/AlternatingHexagons"/>
    <dgm:cxn modelId="{6F0BB85F-CC33-4E38-B6C4-5A64AE796BAA}" type="presOf" srcId="{CDCC55D1-C886-4E94-82CB-D02AF92908FE}" destId="{18DA7D6D-786B-4769-9BCC-EE82C58821FB}" srcOrd="0" destOrd="0" presId="urn:microsoft.com/office/officeart/2008/layout/AlternatingHexagons"/>
    <dgm:cxn modelId="{985CA341-BAFC-4A6F-B3A8-61F8BF8AA1C0}" type="presOf" srcId="{7AB15306-C705-4A87-BC7F-22F0435FEBDF}" destId="{950B6E71-064C-4C7F-8C8F-FCC033755249}" srcOrd="0" destOrd="0" presId="urn:microsoft.com/office/officeart/2008/layout/AlternatingHexagons"/>
    <dgm:cxn modelId="{0B2EB641-D053-4FF7-918D-924C7456417F}" type="presOf" srcId="{42BA8352-2998-4FC1-8EF6-3A31CFAF295A}" destId="{C5A8C3AD-4603-4683-9194-BEA701A3982F}" srcOrd="0" destOrd="0" presId="urn:microsoft.com/office/officeart/2008/layout/AlternatingHexagons"/>
    <dgm:cxn modelId="{A3C06643-5FF0-4572-A90A-120C3D2C72B4}" type="presOf" srcId="{06A2A542-955A-4251-8C1A-C1F644692574}" destId="{4D61A611-8212-4398-9C2B-395093578419}" srcOrd="0" destOrd="0" presId="urn:microsoft.com/office/officeart/2008/layout/AlternatingHexagons"/>
    <dgm:cxn modelId="{C5088E47-FB75-4B6E-8D17-591095BE1564}" type="presOf" srcId="{C30A479A-4976-4D2F-A868-34169D854486}" destId="{5D6E152B-FE07-4BF0-993A-A9EAAA950B18}" srcOrd="0" destOrd="0" presId="urn:microsoft.com/office/officeart/2008/layout/AlternatingHexagons"/>
    <dgm:cxn modelId="{A326534A-E83B-48C4-A828-E8117E51941D}" type="presOf" srcId="{FD9063D4-98FC-4F6F-A843-5F81225F574C}" destId="{3C855ABB-45FE-4FDD-9080-6DA4CD0D50C3}" srcOrd="0" destOrd="0" presId="urn:microsoft.com/office/officeart/2008/layout/AlternatingHexagons"/>
    <dgm:cxn modelId="{C29E5376-56F0-4B33-BE68-219EE9A2A259}" type="presOf" srcId="{3CAF8DC0-6FC4-4E3C-9D11-70CDE7282196}" destId="{38BDE2C7-CFEF-483E-A7DC-85049995000F}" srcOrd="0" destOrd="0" presId="urn:microsoft.com/office/officeart/2008/layout/AlternatingHexagons"/>
    <dgm:cxn modelId="{8991CF84-4AB3-4F34-8520-701279CEA672}" srcId="{FD9063D4-98FC-4F6F-A843-5F81225F574C}" destId="{3CAF8DC0-6FC4-4E3C-9D11-70CDE7282196}" srcOrd="2" destOrd="0" parTransId="{05E0B104-745B-4D24-8DC2-64C4FA7824AB}" sibTransId="{C30A479A-4976-4D2F-A868-34169D854486}"/>
    <dgm:cxn modelId="{F3D27E85-C8E8-4665-A860-AAD4E7B95340}" type="presOf" srcId="{C17ACD6C-88BB-40F4-83AC-8692F0E03B39}" destId="{6D1524F7-B8DA-4538-9019-C625691817A6}" srcOrd="0" destOrd="0" presId="urn:microsoft.com/office/officeart/2008/layout/AlternatingHexagons"/>
    <dgm:cxn modelId="{EB529FB1-9602-465E-A47D-F600178B92EA}" srcId="{FD9063D4-98FC-4F6F-A843-5F81225F574C}" destId="{CDCC55D1-C886-4E94-82CB-D02AF92908FE}" srcOrd="0" destOrd="0" parTransId="{697A733C-9D56-43FA-92B4-4F0A430860F5}" sibTransId="{0EF341E2-AFC7-4D54-AD4C-1E40EC2467A9}"/>
    <dgm:cxn modelId="{7CFA48D1-656C-4E29-B8DB-C6B6C0708728}" type="presOf" srcId="{A60DF1FF-2F6F-4C75-8AC6-94F949DCDDAF}" destId="{020250EB-FC22-4611-B014-E3CC1B43A738}" srcOrd="0" destOrd="0" presId="urn:microsoft.com/office/officeart/2008/layout/AlternatingHexagons"/>
    <dgm:cxn modelId="{415CF2DF-A78D-40B2-9BA7-D32F8DD65C8D}" srcId="{FD9063D4-98FC-4F6F-A843-5F81225F574C}" destId="{A60DF1FF-2F6F-4C75-8AC6-94F949DCDDAF}" srcOrd="3" destOrd="0" parTransId="{41631A33-36E7-405B-B84E-41677666CF38}" sibTransId="{C17ACD6C-88BB-40F4-83AC-8692F0E03B39}"/>
    <dgm:cxn modelId="{C11A4F9F-8059-49A5-8D85-094B6FEED7FE}" type="presParOf" srcId="{3C855ABB-45FE-4FDD-9080-6DA4CD0D50C3}" destId="{5659FB11-527B-492C-9698-028BA7FB7106}" srcOrd="0" destOrd="0" presId="urn:microsoft.com/office/officeart/2008/layout/AlternatingHexagons"/>
    <dgm:cxn modelId="{083D4F76-7F21-41A1-8721-2E31484B2E51}" type="presParOf" srcId="{5659FB11-527B-492C-9698-028BA7FB7106}" destId="{18DA7D6D-786B-4769-9BCC-EE82C58821FB}" srcOrd="0" destOrd="0" presId="urn:microsoft.com/office/officeart/2008/layout/AlternatingHexagons"/>
    <dgm:cxn modelId="{56F46FF8-3149-4AC8-9F13-DD0BBEC2AB53}" type="presParOf" srcId="{5659FB11-527B-492C-9698-028BA7FB7106}" destId="{F863A573-2138-41C3-9B3F-B5C60A4DB85F}" srcOrd="1" destOrd="0" presId="urn:microsoft.com/office/officeart/2008/layout/AlternatingHexagons"/>
    <dgm:cxn modelId="{6A884951-2625-4E3F-9501-5AFF96947268}" type="presParOf" srcId="{5659FB11-527B-492C-9698-028BA7FB7106}" destId="{7DEAF181-9770-45F9-9562-56515F833F97}" srcOrd="2" destOrd="0" presId="urn:microsoft.com/office/officeart/2008/layout/AlternatingHexagons"/>
    <dgm:cxn modelId="{D133E0BF-F660-4CE7-9FAF-70FAB04AC5D7}" type="presParOf" srcId="{5659FB11-527B-492C-9698-028BA7FB7106}" destId="{CEABE551-3433-43A2-AEAD-21599714F4E6}" srcOrd="3" destOrd="0" presId="urn:microsoft.com/office/officeart/2008/layout/AlternatingHexagons"/>
    <dgm:cxn modelId="{7661F523-C205-4465-B12C-44214B46FD75}" type="presParOf" srcId="{5659FB11-527B-492C-9698-028BA7FB7106}" destId="{2B6BD562-E1E6-4086-9B27-5E53551E33FE}" srcOrd="4" destOrd="0" presId="urn:microsoft.com/office/officeart/2008/layout/AlternatingHexagons"/>
    <dgm:cxn modelId="{E1E25964-6C3E-4414-A190-A04D4B6CDB61}" type="presParOf" srcId="{3C855ABB-45FE-4FDD-9080-6DA4CD0D50C3}" destId="{A0979E38-8712-47D8-A920-62F6BC08B9EF}" srcOrd="1" destOrd="0" presId="urn:microsoft.com/office/officeart/2008/layout/AlternatingHexagons"/>
    <dgm:cxn modelId="{81CABA66-AC44-4F7E-825F-CB3875F63D71}" type="presParOf" srcId="{3C855ABB-45FE-4FDD-9080-6DA4CD0D50C3}" destId="{B3AA71C0-C30E-44B6-8268-CF1209D26D22}" srcOrd="2" destOrd="0" presId="urn:microsoft.com/office/officeart/2008/layout/AlternatingHexagons"/>
    <dgm:cxn modelId="{0BAF2A91-D883-494C-8565-69283CF817D6}" type="presParOf" srcId="{B3AA71C0-C30E-44B6-8268-CF1209D26D22}" destId="{4D61A611-8212-4398-9C2B-395093578419}" srcOrd="0" destOrd="0" presId="urn:microsoft.com/office/officeart/2008/layout/AlternatingHexagons"/>
    <dgm:cxn modelId="{DBB807CD-D632-4F5D-93D8-86A5FE7A4454}" type="presParOf" srcId="{B3AA71C0-C30E-44B6-8268-CF1209D26D22}" destId="{15683477-22B1-4AA5-836F-E939033C91C9}" srcOrd="1" destOrd="0" presId="urn:microsoft.com/office/officeart/2008/layout/AlternatingHexagons"/>
    <dgm:cxn modelId="{54752A63-D434-4D9C-85AB-7AA00E6E0899}" type="presParOf" srcId="{B3AA71C0-C30E-44B6-8268-CF1209D26D22}" destId="{C07DDFD1-876B-4444-92F8-87E40670DE6D}" srcOrd="2" destOrd="0" presId="urn:microsoft.com/office/officeart/2008/layout/AlternatingHexagons"/>
    <dgm:cxn modelId="{3AA49B09-125A-4E85-88DD-85FFB04269F6}" type="presParOf" srcId="{B3AA71C0-C30E-44B6-8268-CF1209D26D22}" destId="{7EAE8E0B-DB59-4E32-92BA-3A5CA1D89A73}" srcOrd="3" destOrd="0" presId="urn:microsoft.com/office/officeart/2008/layout/AlternatingHexagons"/>
    <dgm:cxn modelId="{A5995C6D-1A0C-4DA3-B607-7811F726DA80}" type="presParOf" srcId="{B3AA71C0-C30E-44B6-8268-CF1209D26D22}" destId="{9DDFB0A9-0AC8-44B4-B70B-DA585DDD20AF}" srcOrd="4" destOrd="0" presId="urn:microsoft.com/office/officeart/2008/layout/AlternatingHexagons"/>
    <dgm:cxn modelId="{BDD9B4AF-05B1-4F0D-8849-F85F06B5EF74}" type="presParOf" srcId="{3C855ABB-45FE-4FDD-9080-6DA4CD0D50C3}" destId="{17F76A5A-1DD6-4B23-BA63-A54BF72438FF}" srcOrd="3" destOrd="0" presId="urn:microsoft.com/office/officeart/2008/layout/AlternatingHexagons"/>
    <dgm:cxn modelId="{6213BB52-C68E-4179-8B46-115A82BCF916}" type="presParOf" srcId="{3C855ABB-45FE-4FDD-9080-6DA4CD0D50C3}" destId="{7C1FEB8F-7AC4-4DF8-99A5-C42CF8CFD031}" srcOrd="4" destOrd="0" presId="urn:microsoft.com/office/officeart/2008/layout/AlternatingHexagons"/>
    <dgm:cxn modelId="{AA1AAEAD-9DB1-4093-9EC9-FA23A671BD4D}" type="presParOf" srcId="{7C1FEB8F-7AC4-4DF8-99A5-C42CF8CFD031}" destId="{38BDE2C7-CFEF-483E-A7DC-85049995000F}" srcOrd="0" destOrd="0" presId="urn:microsoft.com/office/officeart/2008/layout/AlternatingHexagons"/>
    <dgm:cxn modelId="{9FD2EEAC-6726-4C4B-A486-D6667086A61E}" type="presParOf" srcId="{7C1FEB8F-7AC4-4DF8-99A5-C42CF8CFD031}" destId="{08887379-3BC1-432F-B112-F33DD29C1555}" srcOrd="1" destOrd="0" presId="urn:microsoft.com/office/officeart/2008/layout/AlternatingHexagons"/>
    <dgm:cxn modelId="{1B47F596-573F-4C2D-95E9-E3ACAA1CE278}" type="presParOf" srcId="{7C1FEB8F-7AC4-4DF8-99A5-C42CF8CFD031}" destId="{6F4D325C-A948-4766-8EA4-237885B99DF6}" srcOrd="2" destOrd="0" presId="urn:microsoft.com/office/officeart/2008/layout/AlternatingHexagons"/>
    <dgm:cxn modelId="{75C585A4-F877-4210-97B7-8B52F14C9214}" type="presParOf" srcId="{7C1FEB8F-7AC4-4DF8-99A5-C42CF8CFD031}" destId="{AD7DA1BC-7F63-4C4B-AFFF-EA2F9D670AE9}" srcOrd="3" destOrd="0" presId="urn:microsoft.com/office/officeart/2008/layout/AlternatingHexagons"/>
    <dgm:cxn modelId="{CD912404-275F-4807-B7E6-D0CC28777FC5}" type="presParOf" srcId="{7C1FEB8F-7AC4-4DF8-99A5-C42CF8CFD031}" destId="{5D6E152B-FE07-4BF0-993A-A9EAAA950B18}" srcOrd="4" destOrd="0" presId="urn:microsoft.com/office/officeart/2008/layout/AlternatingHexagons"/>
    <dgm:cxn modelId="{71AA2126-8681-4596-BF7E-42EF7195AFAE}" type="presParOf" srcId="{3C855ABB-45FE-4FDD-9080-6DA4CD0D50C3}" destId="{82AF71D4-62CB-41D4-ABD9-4BB7779204D5}" srcOrd="5" destOrd="0" presId="urn:microsoft.com/office/officeart/2008/layout/AlternatingHexagons"/>
    <dgm:cxn modelId="{2B69B324-4A1A-46F3-A94D-D15484DBF2DD}" type="presParOf" srcId="{3C855ABB-45FE-4FDD-9080-6DA4CD0D50C3}" destId="{B5089D8B-E255-45CA-8F7A-1A91C8D0B371}" srcOrd="6" destOrd="0" presId="urn:microsoft.com/office/officeart/2008/layout/AlternatingHexagons"/>
    <dgm:cxn modelId="{AC1299D4-80D2-4F15-B122-B001352EEC9A}" type="presParOf" srcId="{B5089D8B-E255-45CA-8F7A-1A91C8D0B371}" destId="{020250EB-FC22-4611-B014-E3CC1B43A738}" srcOrd="0" destOrd="0" presId="urn:microsoft.com/office/officeart/2008/layout/AlternatingHexagons"/>
    <dgm:cxn modelId="{8F633008-C404-41E5-A154-A12FE9B2E3C8}" type="presParOf" srcId="{B5089D8B-E255-45CA-8F7A-1A91C8D0B371}" destId="{8400141B-0494-4E1D-B83D-03E15FF44F1F}" srcOrd="1" destOrd="0" presId="urn:microsoft.com/office/officeart/2008/layout/AlternatingHexagons"/>
    <dgm:cxn modelId="{FAB04AC4-921B-4DFC-90F4-CECF0CB0F604}" type="presParOf" srcId="{B5089D8B-E255-45CA-8F7A-1A91C8D0B371}" destId="{F1694F8E-DEA0-44DD-9771-CA260BE290A4}" srcOrd="2" destOrd="0" presId="urn:microsoft.com/office/officeart/2008/layout/AlternatingHexagons"/>
    <dgm:cxn modelId="{D1647D25-3CC2-4EEB-8C91-583EDACE43CE}" type="presParOf" srcId="{B5089D8B-E255-45CA-8F7A-1A91C8D0B371}" destId="{AE24CE62-158A-48C6-9569-B5571A6157AB}" srcOrd="3" destOrd="0" presId="urn:microsoft.com/office/officeart/2008/layout/AlternatingHexagons"/>
    <dgm:cxn modelId="{69DB7C5D-A418-41C9-B98C-48C59F936FE8}" type="presParOf" srcId="{B5089D8B-E255-45CA-8F7A-1A91C8D0B371}" destId="{6D1524F7-B8DA-4538-9019-C625691817A6}" srcOrd="4" destOrd="0" presId="urn:microsoft.com/office/officeart/2008/layout/AlternatingHexagons"/>
    <dgm:cxn modelId="{84998DC7-A96D-4D13-8A59-2985D1328075}" type="presParOf" srcId="{3C855ABB-45FE-4FDD-9080-6DA4CD0D50C3}" destId="{77A0D230-6A4C-4D29-AE3B-27910E1385D2}" srcOrd="7" destOrd="0" presId="urn:microsoft.com/office/officeart/2008/layout/AlternatingHexagons"/>
    <dgm:cxn modelId="{56734B32-3530-4FB0-878E-5162DDCDCB24}" type="presParOf" srcId="{3C855ABB-45FE-4FDD-9080-6DA4CD0D50C3}" destId="{CF37642E-A2C5-4D92-BB53-126E295ADB84}" srcOrd="8" destOrd="0" presId="urn:microsoft.com/office/officeart/2008/layout/AlternatingHexagons"/>
    <dgm:cxn modelId="{01FF61F0-1CE2-4AA2-8819-6EC39E5F3F65}" type="presParOf" srcId="{CF37642E-A2C5-4D92-BB53-126E295ADB84}" destId="{C5A8C3AD-4603-4683-9194-BEA701A3982F}" srcOrd="0" destOrd="0" presId="urn:microsoft.com/office/officeart/2008/layout/AlternatingHexagons"/>
    <dgm:cxn modelId="{8BFA3CC0-3BC8-49E2-9E66-C93487DA73CC}" type="presParOf" srcId="{CF37642E-A2C5-4D92-BB53-126E295ADB84}" destId="{3E341103-2F7E-4649-8275-CCF92DA5B07D}" srcOrd="1" destOrd="0" presId="urn:microsoft.com/office/officeart/2008/layout/AlternatingHexagons"/>
    <dgm:cxn modelId="{ECBD48A8-0876-48F5-BF21-85A6F4E4EA48}" type="presParOf" srcId="{CF37642E-A2C5-4D92-BB53-126E295ADB84}" destId="{161DC8B9-6CA3-4B8F-A171-C984972804A1}" srcOrd="2" destOrd="0" presId="urn:microsoft.com/office/officeart/2008/layout/AlternatingHexagons"/>
    <dgm:cxn modelId="{C4390B09-2CCF-4472-8977-42DBEFBD36D9}" type="presParOf" srcId="{CF37642E-A2C5-4D92-BB53-126E295ADB84}" destId="{8139FB6B-16E3-4E78-880D-D609C29FB935}" srcOrd="3" destOrd="0" presId="urn:microsoft.com/office/officeart/2008/layout/AlternatingHexagons"/>
    <dgm:cxn modelId="{3FB2E38E-A265-4CB2-959C-5E13A6164503}" type="presParOf" srcId="{CF37642E-A2C5-4D92-BB53-126E295ADB84}" destId="{950B6E71-064C-4C7F-8C8F-FCC033755249}" srcOrd="4" destOrd="0" presId="urn:microsoft.com/office/officeart/2008/layout/AlternatingHexagon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E284FC5-9266-491D-BA5D-8F5D521BD6B8}" type="doc">
      <dgm:prSet loTypeId="urn:microsoft.com/office/officeart/2008/layout/AlternatingHexagons" loCatId="list" qsTypeId="urn:microsoft.com/office/officeart/2005/8/quickstyle/simple1" qsCatId="simple" csTypeId="urn:microsoft.com/office/officeart/2005/8/colors/accent1_1" csCatId="accent1" phldr="1"/>
      <dgm:spPr/>
      <dgm:t>
        <a:bodyPr/>
        <a:lstStyle/>
        <a:p>
          <a:endParaRPr lang="es-PE"/>
        </a:p>
      </dgm:t>
    </dgm:pt>
    <dgm:pt modelId="{207A05EB-2D42-4747-9DCB-100516C89216}">
      <dgm:prSet phldrT="[Texto]"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t>TI y Sistemas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4.473</a:t>
          </a:r>
        </a:p>
      </dgm:t>
    </dgm:pt>
    <dgm:pt modelId="{8092D7C6-4E9B-4342-95BE-A54EAE43362C}" type="parTrans" cxnId="{3CD9CD72-AF64-4558-A60B-BCB9FD1AA2FB}">
      <dgm:prSet/>
      <dgm:spPr/>
      <dgm:t>
        <a:bodyPr/>
        <a:lstStyle/>
        <a:p>
          <a:endParaRPr lang="es-PE"/>
        </a:p>
      </dgm:t>
    </dgm:pt>
    <dgm:pt modelId="{55AC09DB-3266-4DFA-99D1-20A8F778D77D}" type="sibTrans" cxnId="{3CD9CD72-AF64-4558-A60B-BCB9FD1AA2FB}">
      <dgm:prSet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Compras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3.437</a:t>
          </a:r>
        </a:p>
      </dgm:t>
    </dgm:pt>
    <dgm:pt modelId="{1186E501-02C9-444E-BA4B-9CA47EE54D20}">
      <dgm:prSet phldrT="[Texto]"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a:lstStyle/>
        <a:p>
          <a:pPr marL="0" lvl="0" indent="0" algn="ctr" defTabSz="444500">
            <a:lnSpc>
              <a:spcPct val="90000"/>
            </a:lnSpc>
            <a:spcBef>
              <a:spcPct val="0"/>
            </a:spcBef>
            <a:spcAft>
              <a:spcPct val="35000"/>
            </a:spcAft>
            <a:buClrTx/>
            <a:buSzPts val="1000"/>
            <a:buFont typeface="Arial" panose="020B0604020202020204" pitchFamily="34" charset="0"/>
            <a:buChar char="•"/>
          </a:pPr>
          <a:r>
            <a:rPr lang="es-PE" sz="1000" kern="1200" dirty="0"/>
            <a:t>Finanzas y Tesorería</a:t>
          </a:r>
        </a:p>
        <a:p>
          <a:pPr marL="0" lvl="0" indent="0" algn="ctr" defTabSz="444500">
            <a:lnSpc>
              <a:spcPct val="90000"/>
            </a:lnSpc>
            <a:spcBef>
              <a:spcPct val="0"/>
            </a:spcBef>
            <a:spcAft>
              <a:spcPct val="35000"/>
            </a:spcAft>
            <a:buClrTx/>
            <a:buSzPts val="1000"/>
            <a:buFont typeface="Arial" panose="020B0604020202020204" pitchFamily="34" charset="0"/>
            <a:buChar char="•"/>
          </a:pPr>
          <a:r>
            <a:rPr lang="es-PE" sz="1000" b="1" kern="1200" dirty="0">
              <a:solidFill>
                <a:prstClr val="black">
                  <a:hueOff val="0"/>
                  <a:satOff val="0"/>
                  <a:lumOff val="0"/>
                  <a:alphaOff val="0"/>
                </a:prstClr>
              </a:solidFill>
              <a:latin typeface="Calibri" panose="020F0502020204030204"/>
              <a:ea typeface="+mn-ea"/>
              <a:cs typeface="+mn-cs"/>
            </a:rPr>
            <a:t>4.399</a:t>
          </a:r>
        </a:p>
      </dgm:t>
    </dgm:pt>
    <dgm:pt modelId="{042DE3DE-B0B6-4027-8A09-C47EE7BA340F}" type="parTrans" cxnId="{256F3ACE-B847-4418-9355-A5AE238B4ED4}">
      <dgm:prSet/>
      <dgm:spPr/>
      <dgm:t>
        <a:bodyPr/>
        <a:lstStyle/>
        <a:p>
          <a:endParaRPr lang="es-PE"/>
        </a:p>
      </dgm:t>
    </dgm:pt>
    <dgm:pt modelId="{E46C203A-DBC4-45C3-AB6C-297FE1248E6A}" type="sibTrans" cxnId="{256F3ACE-B847-4418-9355-A5AE238B4ED4}">
      <dgm:prSet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Legal</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4.336</a:t>
          </a:r>
        </a:p>
      </dgm:t>
    </dgm:pt>
    <dgm:pt modelId="{3244433E-21A9-4416-98A6-C4B814646A76}">
      <dgm:prSet phldrT="[Texto]"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Contabilidad</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4.387</a:t>
          </a:r>
        </a:p>
      </dgm:t>
    </dgm:pt>
    <dgm:pt modelId="{87BC3FF8-7065-4B8B-8DF8-07603874DF44}" type="parTrans" cxnId="{A5B6F4B8-2FD2-4BF0-8DDC-0012C470D00F}">
      <dgm:prSet/>
      <dgm:spPr/>
      <dgm:t>
        <a:bodyPr/>
        <a:lstStyle/>
        <a:p>
          <a:endParaRPr lang="es-PE"/>
        </a:p>
      </dgm:t>
    </dgm:pt>
    <dgm:pt modelId="{6D0218F8-6FE6-459A-B543-4428C807BDE6}" type="sibTrans" cxnId="{A5B6F4B8-2FD2-4BF0-8DDC-0012C470D00F}">
      <dgm:prSet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Administración</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4.263</a:t>
          </a:r>
        </a:p>
      </dgm:t>
    </dgm:pt>
    <dgm:pt modelId="{A195A626-C6C7-435F-A791-3A732C042508}">
      <dgm:prSet phldrT="[Texto]"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Riesgos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4.247</a:t>
          </a:r>
        </a:p>
      </dgm:t>
    </dgm:pt>
    <dgm:pt modelId="{803EFA9C-8EF8-494D-BBE0-176EAC25739B}" type="parTrans" cxnId="{486C4EEC-9410-4715-9330-DE6D15BB5373}">
      <dgm:prSet/>
      <dgm:spPr/>
      <dgm:t>
        <a:bodyPr/>
        <a:lstStyle/>
        <a:p>
          <a:endParaRPr lang="es-PE"/>
        </a:p>
      </dgm:t>
    </dgm:pt>
    <dgm:pt modelId="{69AFFDB5-F698-4963-BAF5-938CA7280B36}" type="sibTrans" cxnId="{486C4EEC-9410-4715-9330-DE6D15BB5373}">
      <dgm:prSet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Control de Gestión</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4.337</a:t>
          </a:r>
        </a:p>
      </dgm:t>
    </dgm:pt>
    <dgm:pt modelId="{0CF73371-E09B-47C9-BC70-0A8FA5BCCAAD}" type="pres">
      <dgm:prSet presAssocID="{4E284FC5-9266-491D-BA5D-8F5D521BD6B8}" presName="Name0" presStyleCnt="0">
        <dgm:presLayoutVars>
          <dgm:chMax/>
          <dgm:chPref/>
          <dgm:dir/>
          <dgm:animLvl val="lvl"/>
        </dgm:presLayoutVars>
      </dgm:prSet>
      <dgm:spPr/>
    </dgm:pt>
    <dgm:pt modelId="{A340F530-AAA5-4540-A016-5FE7BC382116}" type="pres">
      <dgm:prSet presAssocID="{207A05EB-2D42-4747-9DCB-100516C89216}" presName="composite" presStyleCnt="0"/>
      <dgm:spPr/>
    </dgm:pt>
    <dgm:pt modelId="{00F81AA9-93F3-4916-81F9-824C39EFF0AE}" type="pres">
      <dgm:prSet presAssocID="{207A05EB-2D42-4747-9DCB-100516C89216}" presName="Parent1" presStyleLbl="node1" presStyleIdx="0" presStyleCnt="8" custLinFactNeighborY="2168">
        <dgm:presLayoutVars>
          <dgm:chMax val="1"/>
          <dgm:chPref val="1"/>
          <dgm:bulletEnabled val="1"/>
        </dgm:presLayoutVars>
      </dgm:prSet>
      <dgm:spPr>
        <a:xfrm rot="5400000">
          <a:off x="3640753" y="103023"/>
          <a:ext cx="1525763" cy="1327414"/>
        </a:xfrm>
        <a:prstGeom prst="hexagon">
          <a:avLst>
            <a:gd name="adj" fmla="val 25000"/>
            <a:gd name="vf" fmla="val 115470"/>
          </a:avLst>
        </a:prstGeom>
      </dgm:spPr>
    </dgm:pt>
    <dgm:pt modelId="{23AA9A4F-FABC-4265-9335-CCE8D943E5E3}" type="pres">
      <dgm:prSet presAssocID="{207A05EB-2D42-4747-9DCB-100516C89216}" presName="Childtext1" presStyleLbl="revTx" presStyleIdx="0" presStyleCnt="4">
        <dgm:presLayoutVars>
          <dgm:chMax val="0"/>
          <dgm:chPref val="0"/>
          <dgm:bulletEnabled val="1"/>
        </dgm:presLayoutVars>
      </dgm:prSet>
      <dgm:spPr/>
    </dgm:pt>
    <dgm:pt modelId="{6BB713E0-BE42-47D1-A694-E8DDF4EE96F2}" type="pres">
      <dgm:prSet presAssocID="{207A05EB-2D42-4747-9DCB-100516C89216}" presName="BalanceSpacing" presStyleCnt="0"/>
      <dgm:spPr/>
    </dgm:pt>
    <dgm:pt modelId="{F82CF5EE-E87F-4C49-89AF-CB7EFB412BF2}" type="pres">
      <dgm:prSet presAssocID="{207A05EB-2D42-4747-9DCB-100516C89216}" presName="BalanceSpacing1" presStyleCnt="0"/>
      <dgm:spPr/>
    </dgm:pt>
    <dgm:pt modelId="{D8FBC9D4-D1D2-4711-A33B-04483A59E482}" type="pres">
      <dgm:prSet presAssocID="{55AC09DB-3266-4DFA-99D1-20A8F778D77D}" presName="Accent1Text" presStyleLbl="node1" presStyleIdx="1" presStyleCnt="8" custLinFactY="100000" custLinFactNeighborX="54273" custLinFactNeighborY="153079"/>
      <dgm:spPr>
        <a:xfrm rot="5400000">
          <a:off x="2918334" y="3936688"/>
          <a:ext cx="1525763" cy="1327414"/>
        </a:xfrm>
        <a:prstGeom prst="hexagon">
          <a:avLst>
            <a:gd name="adj" fmla="val 25000"/>
            <a:gd name="vf" fmla="val 115470"/>
          </a:avLst>
        </a:prstGeom>
      </dgm:spPr>
    </dgm:pt>
    <dgm:pt modelId="{5B284707-9158-454A-9048-9DC4528E4E6F}" type="pres">
      <dgm:prSet presAssocID="{55AC09DB-3266-4DFA-99D1-20A8F778D77D}" presName="spaceBetweenRectangles" presStyleCnt="0"/>
      <dgm:spPr/>
    </dgm:pt>
    <dgm:pt modelId="{8E887864-BB44-43A3-A7F0-D810A4A522DB}" type="pres">
      <dgm:prSet presAssocID="{1186E501-02C9-444E-BA4B-9CA47EE54D20}" presName="composite" presStyleCnt="0"/>
      <dgm:spPr/>
    </dgm:pt>
    <dgm:pt modelId="{B662239B-285E-48A3-B61F-AAECE3E13672}" type="pres">
      <dgm:prSet presAssocID="{1186E501-02C9-444E-BA4B-9CA47EE54D20}" presName="Parent1" presStyleLbl="node1" presStyleIdx="2" presStyleCnt="8">
        <dgm:presLayoutVars>
          <dgm:chMax val="1"/>
          <dgm:chPref val="1"/>
          <dgm:bulletEnabled val="1"/>
        </dgm:presLayoutVars>
      </dgm:prSet>
      <dgm:spPr>
        <a:xfrm rot="5400000">
          <a:off x="2921202" y="1398092"/>
          <a:ext cx="1525763" cy="1327414"/>
        </a:xfrm>
        <a:prstGeom prst="hexagon">
          <a:avLst>
            <a:gd name="adj" fmla="val 25000"/>
            <a:gd name="vf" fmla="val 115470"/>
          </a:avLst>
        </a:prstGeom>
      </dgm:spPr>
    </dgm:pt>
    <dgm:pt modelId="{2CBC8FAC-A12B-4D92-A4BD-D73F13D340CF}" type="pres">
      <dgm:prSet presAssocID="{1186E501-02C9-444E-BA4B-9CA47EE54D20}" presName="Childtext1" presStyleLbl="revTx" presStyleIdx="1" presStyleCnt="4">
        <dgm:presLayoutVars>
          <dgm:chMax val="0"/>
          <dgm:chPref val="0"/>
          <dgm:bulletEnabled val="1"/>
        </dgm:presLayoutVars>
      </dgm:prSet>
      <dgm:spPr/>
    </dgm:pt>
    <dgm:pt modelId="{FA137F65-C5C9-489D-809B-7C9670F811D7}" type="pres">
      <dgm:prSet presAssocID="{1186E501-02C9-444E-BA4B-9CA47EE54D20}" presName="BalanceSpacing" presStyleCnt="0"/>
      <dgm:spPr/>
    </dgm:pt>
    <dgm:pt modelId="{306D8267-CBC0-404B-AF01-B272D803C214}" type="pres">
      <dgm:prSet presAssocID="{1186E501-02C9-444E-BA4B-9CA47EE54D20}" presName="BalanceSpacing1" presStyleCnt="0"/>
      <dgm:spPr/>
    </dgm:pt>
    <dgm:pt modelId="{D68E6EB3-13E8-4FC3-8F5C-D42D19FBDDA2}" type="pres">
      <dgm:prSet presAssocID="{E46C203A-DBC4-45C3-AB6C-297FE1248E6A}" presName="Accent1Text" presStyleLbl="node1" presStyleIdx="3" presStyleCnt="8" custLinFactNeighborX="-2088" custLinFactNeighborY="-193"/>
      <dgm:spPr>
        <a:xfrm rot="5400000">
          <a:off x="4354810" y="1398092"/>
          <a:ext cx="1525763" cy="1327414"/>
        </a:xfrm>
        <a:prstGeom prst="hexagon">
          <a:avLst>
            <a:gd name="adj" fmla="val 25000"/>
            <a:gd name="vf" fmla="val 115470"/>
          </a:avLst>
        </a:prstGeom>
      </dgm:spPr>
    </dgm:pt>
    <dgm:pt modelId="{762A009F-4F95-4E92-87C2-BD8741609FAF}" type="pres">
      <dgm:prSet presAssocID="{E46C203A-DBC4-45C3-AB6C-297FE1248E6A}" presName="spaceBetweenRectangles" presStyleCnt="0"/>
      <dgm:spPr/>
    </dgm:pt>
    <dgm:pt modelId="{93AC0F1A-84B9-44C7-8AC3-C9DBA1429C00}" type="pres">
      <dgm:prSet presAssocID="{3244433E-21A9-4416-98A6-C4B814646A76}" presName="composite" presStyleCnt="0"/>
      <dgm:spPr/>
    </dgm:pt>
    <dgm:pt modelId="{A99F046B-CCB5-47CC-A417-9F2C202376E3}" type="pres">
      <dgm:prSet presAssocID="{3244433E-21A9-4416-98A6-C4B814646A76}" presName="Parent1" presStyleLbl="node1" presStyleIdx="4" presStyleCnt="8">
        <dgm:presLayoutVars>
          <dgm:chMax val="1"/>
          <dgm:chPref val="1"/>
          <dgm:bulletEnabled val="1"/>
        </dgm:presLayoutVars>
      </dgm:prSet>
      <dgm:spPr>
        <a:xfrm rot="5400000">
          <a:off x="3640753" y="2693160"/>
          <a:ext cx="1525763" cy="1327414"/>
        </a:xfrm>
        <a:prstGeom prst="hexagon">
          <a:avLst>
            <a:gd name="adj" fmla="val 25000"/>
            <a:gd name="vf" fmla="val 115470"/>
          </a:avLst>
        </a:prstGeom>
      </dgm:spPr>
    </dgm:pt>
    <dgm:pt modelId="{A1C04AFD-7E76-4F30-B8F3-CD5854F6E7F9}" type="pres">
      <dgm:prSet presAssocID="{3244433E-21A9-4416-98A6-C4B814646A76}" presName="Childtext1" presStyleLbl="revTx" presStyleIdx="2" presStyleCnt="4">
        <dgm:presLayoutVars>
          <dgm:chMax val="0"/>
          <dgm:chPref val="0"/>
          <dgm:bulletEnabled val="1"/>
        </dgm:presLayoutVars>
      </dgm:prSet>
      <dgm:spPr/>
    </dgm:pt>
    <dgm:pt modelId="{62F9B7D1-8DF2-415E-AD80-41ED412D3B24}" type="pres">
      <dgm:prSet presAssocID="{3244433E-21A9-4416-98A6-C4B814646A76}" presName="BalanceSpacing" presStyleCnt="0"/>
      <dgm:spPr/>
    </dgm:pt>
    <dgm:pt modelId="{2BB2C844-3535-4500-8D45-8B0BAF7A2F8C}" type="pres">
      <dgm:prSet presAssocID="{3244433E-21A9-4416-98A6-C4B814646A76}" presName="BalanceSpacing1" presStyleCnt="0"/>
      <dgm:spPr/>
    </dgm:pt>
    <dgm:pt modelId="{1A2F5BF5-09FD-4784-A84F-32284F802C0D}" type="pres">
      <dgm:prSet presAssocID="{6D0218F8-6FE6-459A-B543-4428C807BDE6}" presName="Accent1Text" presStyleLbl="node1" presStyleIdx="5" presStyleCnt="8"/>
      <dgm:spPr>
        <a:xfrm rot="5400000">
          <a:off x="2207145" y="2693160"/>
          <a:ext cx="1525763" cy="1327414"/>
        </a:xfrm>
        <a:prstGeom prst="hexagon">
          <a:avLst>
            <a:gd name="adj" fmla="val 25000"/>
            <a:gd name="vf" fmla="val 115470"/>
          </a:avLst>
        </a:prstGeom>
      </dgm:spPr>
    </dgm:pt>
    <dgm:pt modelId="{93C4DB78-BB58-4D92-AD70-52793542B8C6}" type="pres">
      <dgm:prSet presAssocID="{6D0218F8-6FE6-459A-B543-4428C807BDE6}" presName="spaceBetweenRectangles" presStyleCnt="0"/>
      <dgm:spPr/>
    </dgm:pt>
    <dgm:pt modelId="{244A2E1C-9595-4E8E-8650-8A4689C14ECB}" type="pres">
      <dgm:prSet presAssocID="{A195A626-C6C7-435F-A791-3A732C042508}" presName="composite" presStyleCnt="0"/>
      <dgm:spPr/>
    </dgm:pt>
    <dgm:pt modelId="{CC2E6CEC-5518-4643-B4DB-515B46FCBE3D}" type="pres">
      <dgm:prSet presAssocID="{A195A626-C6C7-435F-A791-3A732C042508}" presName="Parent1" presStyleLbl="node1" presStyleIdx="6" presStyleCnt="8" custLinFactX="7778" custLinFactNeighborX="100000" custLinFactNeighborY="-2168">
        <dgm:presLayoutVars>
          <dgm:chMax val="1"/>
          <dgm:chPref val="1"/>
          <dgm:bulletEnabled val="1"/>
        </dgm:presLayoutVars>
      </dgm:prSet>
      <dgm:spPr>
        <a:xfrm rot="5400000">
          <a:off x="4370341" y="3927457"/>
          <a:ext cx="1525763" cy="1327414"/>
        </a:xfrm>
        <a:prstGeom prst="hexagon">
          <a:avLst>
            <a:gd name="adj" fmla="val 25000"/>
            <a:gd name="vf" fmla="val 115470"/>
          </a:avLst>
        </a:prstGeom>
      </dgm:spPr>
    </dgm:pt>
    <dgm:pt modelId="{F639AA61-CCD1-4EBE-9445-3FA55A767734}" type="pres">
      <dgm:prSet presAssocID="{A195A626-C6C7-435F-A791-3A732C042508}" presName="Childtext1" presStyleLbl="revTx" presStyleIdx="3" presStyleCnt="4">
        <dgm:presLayoutVars>
          <dgm:chMax val="0"/>
          <dgm:chPref val="0"/>
          <dgm:bulletEnabled val="1"/>
        </dgm:presLayoutVars>
      </dgm:prSet>
      <dgm:spPr/>
    </dgm:pt>
    <dgm:pt modelId="{A8BFC4BB-BC64-41EF-B85F-44E585886EFF}" type="pres">
      <dgm:prSet presAssocID="{A195A626-C6C7-435F-A791-3A732C042508}" presName="BalanceSpacing" presStyleCnt="0"/>
      <dgm:spPr/>
    </dgm:pt>
    <dgm:pt modelId="{F37D8DB2-ED09-4DD6-B5BF-BD14AA57B150}" type="pres">
      <dgm:prSet presAssocID="{A195A626-C6C7-435F-A791-3A732C042508}" presName="BalanceSpacing1" presStyleCnt="0"/>
      <dgm:spPr/>
    </dgm:pt>
    <dgm:pt modelId="{DC56654B-8EA0-4E1C-AF4B-AE30266EABA0}" type="pres">
      <dgm:prSet presAssocID="{69AFFDB5-F698-4963-BAF5-938CA7280B36}" presName="Accent1Text" presStyleLbl="node1" presStyleIdx="7" presStyleCnt="8" custLinFactNeighborX="51848" custLinFactNeighborY="-86950"/>
      <dgm:spPr>
        <a:xfrm rot="5400000">
          <a:off x="5043048" y="2661577"/>
          <a:ext cx="1525763" cy="1327414"/>
        </a:xfrm>
        <a:prstGeom prst="hexagon">
          <a:avLst>
            <a:gd name="adj" fmla="val 25000"/>
            <a:gd name="vf" fmla="val 115470"/>
          </a:avLst>
        </a:prstGeom>
      </dgm:spPr>
    </dgm:pt>
  </dgm:ptLst>
  <dgm:cxnLst>
    <dgm:cxn modelId="{43A50802-D188-4179-BCDA-4F731F4F4D4F}" type="presOf" srcId="{55AC09DB-3266-4DFA-99D1-20A8F778D77D}" destId="{D8FBC9D4-D1D2-4711-A33B-04483A59E482}" srcOrd="0" destOrd="0" presId="urn:microsoft.com/office/officeart/2008/layout/AlternatingHexagons"/>
    <dgm:cxn modelId="{FA9F1711-6292-41F4-8AE7-A16FF2C017DC}" type="presOf" srcId="{A195A626-C6C7-435F-A791-3A732C042508}" destId="{CC2E6CEC-5518-4643-B4DB-515B46FCBE3D}" srcOrd="0" destOrd="0" presId="urn:microsoft.com/office/officeart/2008/layout/AlternatingHexagons"/>
    <dgm:cxn modelId="{2CAD1E39-A6C1-4BEF-B5FE-46B0B8E66A51}" type="presOf" srcId="{6D0218F8-6FE6-459A-B543-4428C807BDE6}" destId="{1A2F5BF5-09FD-4784-A84F-32284F802C0D}" srcOrd="0" destOrd="0" presId="urn:microsoft.com/office/officeart/2008/layout/AlternatingHexagons"/>
    <dgm:cxn modelId="{340C703E-0589-4313-A9D9-7C8FD3476051}" type="presOf" srcId="{4E284FC5-9266-491D-BA5D-8F5D521BD6B8}" destId="{0CF73371-E09B-47C9-BC70-0A8FA5BCCAAD}" srcOrd="0" destOrd="0" presId="urn:microsoft.com/office/officeart/2008/layout/AlternatingHexagons"/>
    <dgm:cxn modelId="{49E24E6E-91AB-4471-B825-FE05988373D2}" type="presOf" srcId="{1186E501-02C9-444E-BA4B-9CA47EE54D20}" destId="{B662239B-285E-48A3-B61F-AAECE3E13672}" srcOrd="0" destOrd="0" presId="urn:microsoft.com/office/officeart/2008/layout/AlternatingHexagons"/>
    <dgm:cxn modelId="{3CD9CD72-AF64-4558-A60B-BCB9FD1AA2FB}" srcId="{4E284FC5-9266-491D-BA5D-8F5D521BD6B8}" destId="{207A05EB-2D42-4747-9DCB-100516C89216}" srcOrd="0" destOrd="0" parTransId="{8092D7C6-4E9B-4342-95BE-A54EAE43362C}" sibTransId="{55AC09DB-3266-4DFA-99D1-20A8F778D77D}"/>
    <dgm:cxn modelId="{2E1530B3-A218-4EAE-A022-A8D5330B6DD9}" type="presOf" srcId="{3244433E-21A9-4416-98A6-C4B814646A76}" destId="{A99F046B-CCB5-47CC-A417-9F2C202376E3}" srcOrd="0" destOrd="0" presId="urn:microsoft.com/office/officeart/2008/layout/AlternatingHexagons"/>
    <dgm:cxn modelId="{A5B6F4B8-2FD2-4BF0-8DDC-0012C470D00F}" srcId="{4E284FC5-9266-491D-BA5D-8F5D521BD6B8}" destId="{3244433E-21A9-4416-98A6-C4B814646A76}" srcOrd="2" destOrd="0" parTransId="{87BC3FF8-7065-4B8B-8DF8-07603874DF44}" sibTransId="{6D0218F8-6FE6-459A-B543-4428C807BDE6}"/>
    <dgm:cxn modelId="{CBBA22C6-2B4C-47E1-821A-337F9327F1AC}" type="presOf" srcId="{69AFFDB5-F698-4963-BAF5-938CA7280B36}" destId="{DC56654B-8EA0-4E1C-AF4B-AE30266EABA0}" srcOrd="0" destOrd="0" presId="urn:microsoft.com/office/officeart/2008/layout/AlternatingHexagons"/>
    <dgm:cxn modelId="{256F3ACE-B847-4418-9355-A5AE238B4ED4}" srcId="{4E284FC5-9266-491D-BA5D-8F5D521BD6B8}" destId="{1186E501-02C9-444E-BA4B-9CA47EE54D20}" srcOrd="1" destOrd="0" parTransId="{042DE3DE-B0B6-4027-8A09-C47EE7BA340F}" sibTransId="{E46C203A-DBC4-45C3-AB6C-297FE1248E6A}"/>
    <dgm:cxn modelId="{7A7976E7-48FB-441F-A82E-3F456C339E18}" type="presOf" srcId="{207A05EB-2D42-4747-9DCB-100516C89216}" destId="{00F81AA9-93F3-4916-81F9-824C39EFF0AE}" srcOrd="0" destOrd="0" presId="urn:microsoft.com/office/officeart/2008/layout/AlternatingHexagons"/>
    <dgm:cxn modelId="{486C4EEC-9410-4715-9330-DE6D15BB5373}" srcId="{4E284FC5-9266-491D-BA5D-8F5D521BD6B8}" destId="{A195A626-C6C7-435F-A791-3A732C042508}" srcOrd="3" destOrd="0" parTransId="{803EFA9C-8EF8-494D-BBE0-176EAC25739B}" sibTransId="{69AFFDB5-F698-4963-BAF5-938CA7280B36}"/>
    <dgm:cxn modelId="{F79F10F4-B59E-423E-87FF-7B08DA958DBB}" type="presOf" srcId="{E46C203A-DBC4-45C3-AB6C-297FE1248E6A}" destId="{D68E6EB3-13E8-4FC3-8F5C-D42D19FBDDA2}" srcOrd="0" destOrd="0" presId="urn:microsoft.com/office/officeart/2008/layout/AlternatingHexagons"/>
    <dgm:cxn modelId="{5CE12F95-61DC-4120-B232-771A16127BBD}" type="presParOf" srcId="{0CF73371-E09B-47C9-BC70-0A8FA5BCCAAD}" destId="{A340F530-AAA5-4540-A016-5FE7BC382116}" srcOrd="0" destOrd="0" presId="urn:microsoft.com/office/officeart/2008/layout/AlternatingHexagons"/>
    <dgm:cxn modelId="{813059DC-0238-4D94-B279-B660816C67AA}" type="presParOf" srcId="{A340F530-AAA5-4540-A016-5FE7BC382116}" destId="{00F81AA9-93F3-4916-81F9-824C39EFF0AE}" srcOrd="0" destOrd="0" presId="urn:microsoft.com/office/officeart/2008/layout/AlternatingHexagons"/>
    <dgm:cxn modelId="{B2F859F4-FA88-4A60-9F3B-378198612E9A}" type="presParOf" srcId="{A340F530-AAA5-4540-A016-5FE7BC382116}" destId="{23AA9A4F-FABC-4265-9335-CCE8D943E5E3}" srcOrd="1" destOrd="0" presId="urn:microsoft.com/office/officeart/2008/layout/AlternatingHexagons"/>
    <dgm:cxn modelId="{0E5C2DA2-7AB1-463D-AE3A-007EF2D30172}" type="presParOf" srcId="{A340F530-AAA5-4540-A016-5FE7BC382116}" destId="{6BB713E0-BE42-47D1-A694-E8DDF4EE96F2}" srcOrd="2" destOrd="0" presId="urn:microsoft.com/office/officeart/2008/layout/AlternatingHexagons"/>
    <dgm:cxn modelId="{70DA37CC-5B76-4C47-B0AA-224DA86C2851}" type="presParOf" srcId="{A340F530-AAA5-4540-A016-5FE7BC382116}" destId="{F82CF5EE-E87F-4C49-89AF-CB7EFB412BF2}" srcOrd="3" destOrd="0" presId="urn:microsoft.com/office/officeart/2008/layout/AlternatingHexagons"/>
    <dgm:cxn modelId="{E5AA58D7-99F9-4F2D-9820-5204F99FF63D}" type="presParOf" srcId="{A340F530-AAA5-4540-A016-5FE7BC382116}" destId="{D8FBC9D4-D1D2-4711-A33B-04483A59E482}" srcOrd="4" destOrd="0" presId="urn:microsoft.com/office/officeart/2008/layout/AlternatingHexagons"/>
    <dgm:cxn modelId="{4A044BA1-5BCA-4C33-A435-B8F5B4ED9940}" type="presParOf" srcId="{0CF73371-E09B-47C9-BC70-0A8FA5BCCAAD}" destId="{5B284707-9158-454A-9048-9DC4528E4E6F}" srcOrd="1" destOrd="0" presId="urn:microsoft.com/office/officeart/2008/layout/AlternatingHexagons"/>
    <dgm:cxn modelId="{FAF87A75-3362-4A1F-B165-A79F5B7F58D3}" type="presParOf" srcId="{0CF73371-E09B-47C9-BC70-0A8FA5BCCAAD}" destId="{8E887864-BB44-43A3-A7F0-D810A4A522DB}" srcOrd="2" destOrd="0" presId="urn:microsoft.com/office/officeart/2008/layout/AlternatingHexagons"/>
    <dgm:cxn modelId="{E8460720-F45F-49E8-BE2C-EE25C64620CF}" type="presParOf" srcId="{8E887864-BB44-43A3-A7F0-D810A4A522DB}" destId="{B662239B-285E-48A3-B61F-AAECE3E13672}" srcOrd="0" destOrd="0" presId="urn:microsoft.com/office/officeart/2008/layout/AlternatingHexagons"/>
    <dgm:cxn modelId="{087AFB76-AFA9-4FF0-B274-9BC9F88F8D4D}" type="presParOf" srcId="{8E887864-BB44-43A3-A7F0-D810A4A522DB}" destId="{2CBC8FAC-A12B-4D92-A4BD-D73F13D340CF}" srcOrd="1" destOrd="0" presId="urn:microsoft.com/office/officeart/2008/layout/AlternatingHexagons"/>
    <dgm:cxn modelId="{C1E52145-010D-483B-B641-2667B8DC98A3}" type="presParOf" srcId="{8E887864-BB44-43A3-A7F0-D810A4A522DB}" destId="{FA137F65-C5C9-489D-809B-7C9670F811D7}" srcOrd="2" destOrd="0" presId="urn:microsoft.com/office/officeart/2008/layout/AlternatingHexagons"/>
    <dgm:cxn modelId="{DAFCC453-AE92-45F8-8D77-9AD1F27458D7}" type="presParOf" srcId="{8E887864-BB44-43A3-A7F0-D810A4A522DB}" destId="{306D8267-CBC0-404B-AF01-B272D803C214}" srcOrd="3" destOrd="0" presId="urn:microsoft.com/office/officeart/2008/layout/AlternatingHexagons"/>
    <dgm:cxn modelId="{51165B04-AB0E-4021-B7C7-050C66A63506}" type="presParOf" srcId="{8E887864-BB44-43A3-A7F0-D810A4A522DB}" destId="{D68E6EB3-13E8-4FC3-8F5C-D42D19FBDDA2}" srcOrd="4" destOrd="0" presId="urn:microsoft.com/office/officeart/2008/layout/AlternatingHexagons"/>
    <dgm:cxn modelId="{5240B524-2872-411F-B298-5D3EDAC07DA7}" type="presParOf" srcId="{0CF73371-E09B-47C9-BC70-0A8FA5BCCAAD}" destId="{762A009F-4F95-4E92-87C2-BD8741609FAF}" srcOrd="3" destOrd="0" presId="urn:microsoft.com/office/officeart/2008/layout/AlternatingHexagons"/>
    <dgm:cxn modelId="{CD7AB56B-119E-46B0-AF6F-18FE7BFFC414}" type="presParOf" srcId="{0CF73371-E09B-47C9-BC70-0A8FA5BCCAAD}" destId="{93AC0F1A-84B9-44C7-8AC3-C9DBA1429C00}" srcOrd="4" destOrd="0" presId="urn:microsoft.com/office/officeart/2008/layout/AlternatingHexagons"/>
    <dgm:cxn modelId="{1CC951BC-5251-4DD3-98CA-61EF13EB10D8}" type="presParOf" srcId="{93AC0F1A-84B9-44C7-8AC3-C9DBA1429C00}" destId="{A99F046B-CCB5-47CC-A417-9F2C202376E3}" srcOrd="0" destOrd="0" presId="urn:microsoft.com/office/officeart/2008/layout/AlternatingHexagons"/>
    <dgm:cxn modelId="{0116676F-3C8A-4056-9C55-060426529756}" type="presParOf" srcId="{93AC0F1A-84B9-44C7-8AC3-C9DBA1429C00}" destId="{A1C04AFD-7E76-4F30-B8F3-CD5854F6E7F9}" srcOrd="1" destOrd="0" presId="urn:microsoft.com/office/officeart/2008/layout/AlternatingHexagons"/>
    <dgm:cxn modelId="{ED5EB9BF-312E-47FB-9336-A9C87EEA092D}" type="presParOf" srcId="{93AC0F1A-84B9-44C7-8AC3-C9DBA1429C00}" destId="{62F9B7D1-8DF2-415E-AD80-41ED412D3B24}" srcOrd="2" destOrd="0" presId="urn:microsoft.com/office/officeart/2008/layout/AlternatingHexagons"/>
    <dgm:cxn modelId="{BB76F018-C960-48CE-8C4B-1BE6DC16A6CF}" type="presParOf" srcId="{93AC0F1A-84B9-44C7-8AC3-C9DBA1429C00}" destId="{2BB2C844-3535-4500-8D45-8B0BAF7A2F8C}" srcOrd="3" destOrd="0" presId="urn:microsoft.com/office/officeart/2008/layout/AlternatingHexagons"/>
    <dgm:cxn modelId="{2F08B380-2C8D-43CB-9AFD-20CE1F5B4CDF}" type="presParOf" srcId="{93AC0F1A-84B9-44C7-8AC3-C9DBA1429C00}" destId="{1A2F5BF5-09FD-4784-A84F-32284F802C0D}" srcOrd="4" destOrd="0" presId="urn:microsoft.com/office/officeart/2008/layout/AlternatingHexagons"/>
    <dgm:cxn modelId="{8C191698-481C-481E-AE70-B48DC18FE7D8}" type="presParOf" srcId="{0CF73371-E09B-47C9-BC70-0A8FA5BCCAAD}" destId="{93C4DB78-BB58-4D92-AD70-52793542B8C6}" srcOrd="5" destOrd="0" presId="urn:microsoft.com/office/officeart/2008/layout/AlternatingHexagons"/>
    <dgm:cxn modelId="{2A9902DB-CB94-41D9-AFED-B208E081A368}" type="presParOf" srcId="{0CF73371-E09B-47C9-BC70-0A8FA5BCCAAD}" destId="{244A2E1C-9595-4E8E-8650-8A4689C14ECB}" srcOrd="6" destOrd="0" presId="urn:microsoft.com/office/officeart/2008/layout/AlternatingHexagons"/>
    <dgm:cxn modelId="{DE3E52E6-71D0-4681-A2F2-12B19CC8C93F}" type="presParOf" srcId="{244A2E1C-9595-4E8E-8650-8A4689C14ECB}" destId="{CC2E6CEC-5518-4643-B4DB-515B46FCBE3D}" srcOrd="0" destOrd="0" presId="urn:microsoft.com/office/officeart/2008/layout/AlternatingHexagons"/>
    <dgm:cxn modelId="{0C923710-9466-457D-80C4-49B592274589}" type="presParOf" srcId="{244A2E1C-9595-4E8E-8650-8A4689C14ECB}" destId="{F639AA61-CCD1-4EBE-9445-3FA55A767734}" srcOrd="1" destOrd="0" presId="urn:microsoft.com/office/officeart/2008/layout/AlternatingHexagons"/>
    <dgm:cxn modelId="{A814825E-DB4F-4ADB-9C76-EBA34D2F44E3}" type="presParOf" srcId="{244A2E1C-9595-4E8E-8650-8A4689C14ECB}" destId="{A8BFC4BB-BC64-41EF-B85F-44E585886EFF}" srcOrd="2" destOrd="0" presId="urn:microsoft.com/office/officeart/2008/layout/AlternatingHexagons"/>
    <dgm:cxn modelId="{C9B22825-4880-4E85-A1CB-1C7F5D4C5EA1}" type="presParOf" srcId="{244A2E1C-9595-4E8E-8650-8A4689C14ECB}" destId="{F37D8DB2-ED09-4DD6-B5BF-BD14AA57B150}" srcOrd="3" destOrd="0" presId="urn:microsoft.com/office/officeart/2008/layout/AlternatingHexagons"/>
    <dgm:cxn modelId="{9B76D1BF-4BA6-4D9C-83EF-C7ED5D1136AE}" type="presParOf" srcId="{244A2E1C-9595-4E8E-8650-8A4689C14ECB}" destId="{DC56654B-8EA0-4E1C-AF4B-AE30266EABA0}" srcOrd="4" destOrd="0" presId="urn:microsoft.com/office/officeart/2008/layout/AlternatingHexagon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DA7D6D-786B-4769-9BCC-EE82C58821FB}">
      <dsp:nvSpPr>
        <dsp:cNvPr id="0" name=""/>
        <dsp:cNvSpPr/>
      </dsp:nvSpPr>
      <dsp:spPr>
        <a:xfrm rot="5400000">
          <a:off x="788890" y="2233753"/>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ES" sz="1000" kern="1200" dirty="0"/>
            <a:t>Seguridad</a:t>
          </a:r>
        </a:p>
        <a:p>
          <a:pPr marL="0" lvl="0" indent="0" algn="ctr" defTabSz="444500">
            <a:lnSpc>
              <a:spcPct val="90000"/>
            </a:lnSpc>
            <a:spcBef>
              <a:spcPct val="0"/>
            </a:spcBef>
            <a:spcAft>
              <a:spcPct val="35000"/>
            </a:spcAft>
            <a:buNone/>
          </a:pPr>
          <a:r>
            <a:rPr lang="es-ES" sz="1000" b="1" kern="1200" dirty="0"/>
            <a:t>4.146</a:t>
          </a:r>
        </a:p>
      </dsp:txBody>
      <dsp:txXfrm rot="-5400000">
        <a:off x="1043837" y="2349210"/>
        <a:ext cx="761185" cy="874926"/>
      </dsp:txXfrm>
    </dsp:sp>
    <dsp:sp modelId="{F863A573-2138-41C3-9B3F-B5C60A4DB85F}">
      <dsp:nvSpPr>
        <dsp:cNvPr id="0" name=""/>
        <dsp:cNvSpPr/>
      </dsp:nvSpPr>
      <dsp:spPr>
        <a:xfrm>
          <a:off x="4403136" y="256804"/>
          <a:ext cx="1418525" cy="762648"/>
        </a:xfrm>
        <a:prstGeom prst="rect">
          <a:avLst/>
        </a:prstGeom>
        <a:noFill/>
        <a:ln>
          <a:noFill/>
        </a:ln>
        <a:effectLst/>
      </dsp:spPr>
      <dsp:style>
        <a:lnRef idx="0">
          <a:scrgbClr r="0" g="0" b="0"/>
        </a:lnRef>
        <a:fillRef idx="0">
          <a:scrgbClr r="0" g="0" b="0"/>
        </a:fillRef>
        <a:effectRef idx="0">
          <a:scrgbClr r="0" g="0" b="0"/>
        </a:effectRef>
        <a:fontRef idx="minor"/>
      </dsp:style>
    </dsp:sp>
    <dsp:sp modelId="{2B6BD562-E1E6-4086-9B27-5E53551E33FE}">
      <dsp:nvSpPr>
        <dsp:cNvPr id="0" name=""/>
        <dsp:cNvSpPr/>
      </dsp:nvSpPr>
      <dsp:spPr>
        <a:xfrm rot="5400000">
          <a:off x="1986813" y="85208"/>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s-PE" sz="1000" kern="1200" dirty="0"/>
        </a:p>
        <a:p>
          <a:pPr marL="0" lvl="0" indent="0" algn="ctr" defTabSz="444500">
            <a:lnSpc>
              <a:spcPct val="90000"/>
            </a:lnSpc>
            <a:spcBef>
              <a:spcPct val="0"/>
            </a:spcBef>
            <a:spcAft>
              <a:spcPct val="35000"/>
            </a:spcAft>
            <a:buNone/>
          </a:pPr>
          <a:r>
            <a:rPr lang="es-ES" sz="1000" b="0" kern="1200" dirty="0"/>
            <a:t>TI y Sistemas</a:t>
          </a:r>
          <a:endParaRPr lang="es-ES" sz="1000" kern="1200" dirty="0"/>
        </a:p>
        <a:p>
          <a:pPr marL="0" lvl="0" indent="0" algn="ctr" defTabSz="444500">
            <a:lnSpc>
              <a:spcPct val="90000"/>
            </a:lnSpc>
            <a:spcBef>
              <a:spcPct val="0"/>
            </a:spcBef>
            <a:spcAft>
              <a:spcPct val="35000"/>
            </a:spcAft>
            <a:buNone/>
          </a:pPr>
          <a:r>
            <a:rPr lang="es-ES" sz="1000" b="1" kern="1200" dirty="0"/>
            <a:t>4.473</a:t>
          </a:r>
        </a:p>
      </dsp:txBody>
      <dsp:txXfrm rot="-5400000">
        <a:off x="2241760" y="200665"/>
        <a:ext cx="761185" cy="874926"/>
      </dsp:txXfrm>
    </dsp:sp>
    <dsp:sp modelId="{4D61A611-8212-4398-9C2B-395093578419}">
      <dsp:nvSpPr>
        <dsp:cNvPr id="0" name=""/>
        <dsp:cNvSpPr/>
      </dsp:nvSpPr>
      <dsp:spPr>
        <a:xfrm rot="5400000">
          <a:off x="2581678" y="1164101"/>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ES" sz="1000" kern="1200" dirty="0"/>
            <a:t>Finanzas y Tesorería</a:t>
          </a:r>
        </a:p>
        <a:p>
          <a:pPr marL="0" lvl="0" indent="0" algn="ctr" defTabSz="444500">
            <a:lnSpc>
              <a:spcPct val="90000"/>
            </a:lnSpc>
            <a:spcBef>
              <a:spcPct val="0"/>
            </a:spcBef>
            <a:spcAft>
              <a:spcPct val="35000"/>
            </a:spcAft>
            <a:buNone/>
          </a:pPr>
          <a:r>
            <a:rPr lang="es-ES" sz="1000" b="1" kern="1200" dirty="0"/>
            <a:t>4.399</a:t>
          </a:r>
        </a:p>
      </dsp:txBody>
      <dsp:txXfrm rot="-5400000">
        <a:off x="2836625" y="1279558"/>
        <a:ext cx="761185" cy="874926"/>
      </dsp:txXfrm>
    </dsp:sp>
    <dsp:sp modelId="{15683477-22B1-4AA5-836F-E939033C91C9}">
      <dsp:nvSpPr>
        <dsp:cNvPr id="0" name=""/>
        <dsp:cNvSpPr/>
      </dsp:nvSpPr>
      <dsp:spPr>
        <a:xfrm>
          <a:off x="1245773" y="1335697"/>
          <a:ext cx="1372766" cy="762648"/>
        </a:xfrm>
        <a:prstGeom prst="rect">
          <a:avLst/>
        </a:prstGeom>
        <a:noFill/>
        <a:ln>
          <a:noFill/>
        </a:ln>
        <a:effectLst/>
      </dsp:spPr>
      <dsp:style>
        <a:lnRef idx="0">
          <a:scrgbClr r="0" g="0" b="0"/>
        </a:lnRef>
        <a:fillRef idx="0">
          <a:scrgbClr r="0" g="0" b="0"/>
        </a:fillRef>
        <a:effectRef idx="0">
          <a:scrgbClr r="0" g="0" b="0"/>
        </a:effectRef>
        <a:fontRef idx="minor"/>
      </dsp:style>
    </dsp:sp>
    <dsp:sp modelId="{9DDFB0A9-0AC8-44B4-B70B-DA585DDD20AF}">
      <dsp:nvSpPr>
        <dsp:cNvPr id="0" name=""/>
        <dsp:cNvSpPr/>
      </dsp:nvSpPr>
      <dsp:spPr>
        <a:xfrm rot="5400000">
          <a:off x="1370164" y="3290211"/>
          <a:ext cx="1271080" cy="115619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s-ES" sz="1000" kern="1200" dirty="0"/>
            <a:t>Administración</a:t>
          </a:r>
        </a:p>
        <a:p>
          <a:pPr marL="0" lvl="0" indent="0" algn="ctr" defTabSz="444500">
            <a:lnSpc>
              <a:spcPct val="90000"/>
            </a:lnSpc>
            <a:spcBef>
              <a:spcPct val="0"/>
            </a:spcBef>
            <a:spcAft>
              <a:spcPct val="35000"/>
            </a:spcAft>
            <a:buNone/>
          </a:pPr>
          <a:r>
            <a:rPr lang="es-ES" sz="1000" b="1" kern="1200" dirty="0"/>
            <a:t>4.263</a:t>
          </a:r>
          <a:endParaRPr lang="es-ES" sz="950" b="1" kern="1200" dirty="0"/>
        </a:p>
      </dsp:txBody>
      <dsp:txXfrm rot="-5400000">
        <a:off x="1611596" y="3435044"/>
        <a:ext cx="788215" cy="866534"/>
      </dsp:txXfrm>
    </dsp:sp>
    <dsp:sp modelId="{38BDE2C7-CFEF-483E-A7DC-85049995000F}">
      <dsp:nvSpPr>
        <dsp:cNvPr id="0" name=""/>
        <dsp:cNvSpPr/>
      </dsp:nvSpPr>
      <dsp:spPr>
        <a:xfrm rot="5400000">
          <a:off x="1969606" y="4384891"/>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ES" sz="1000" kern="1200" dirty="0"/>
            <a:t>Compras</a:t>
          </a:r>
        </a:p>
        <a:p>
          <a:pPr marL="0" lvl="0" indent="0" algn="ctr" defTabSz="444500">
            <a:lnSpc>
              <a:spcPct val="90000"/>
            </a:lnSpc>
            <a:spcBef>
              <a:spcPct val="0"/>
            </a:spcBef>
            <a:spcAft>
              <a:spcPct val="35000"/>
            </a:spcAft>
            <a:buNone/>
          </a:pPr>
          <a:r>
            <a:rPr lang="es-ES" sz="1000" b="1" kern="1200" dirty="0"/>
            <a:t>3.437</a:t>
          </a:r>
        </a:p>
      </dsp:txBody>
      <dsp:txXfrm rot="-5400000">
        <a:off x="2224553" y="4500348"/>
        <a:ext cx="761185" cy="874926"/>
      </dsp:txXfrm>
    </dsp:sp>
    <dsp:sp modelId="{08887379-3BC1-432F-B112-F33DD29C1555}">
      <dsp:nvSpPr>
        <dsp:cNvPr id="0" name=""/>
        <dsp:cNvSpPr/>
      </dsp:nvSpPr>
      <dsp:spPr>
        <a:xfrm>
          <a:off x="4403136" y="2414589"/>
          <a:ext cx="1418525" cy="762648"/>
        </a:xfrm>
        <a:prstGeom prst="rect">
          <a:avLst/>
        </a:prstGeom>
        <a:noFill/>
        <a:ln>
          <a:noFill/>
        </a:ln>
        <a:effectLst/>
      </dsp:spPr>
      <dsp:style>
        <a:lnRef idx="0">
          <a:scrgbClr r="0" g="0" b="0"/>
        </a:lnRef>
        <a:fillRef idx="0">
          <a:scrgbClr r="0" g="0" b="0"/>
        </a:fillRef>
        <a:effectRef idx="0">
          <a:scrgbClr r="0" g="0" b="0"/>
        </a:effectRef>
        <a:fontRef idx="minor"/>
      </dsp:style>
    </dsp:sp>
    <dsp:sp modelId="{5D6E152B-FE07-4BF0-993A-A9EAAA950B18}">
      <dsp:nvSpPr>
        <dsp:cNvPr id="0" name=""/>
        <dsp:cNvSpPr/>
      </dsp:nvSpPr>
      <dsp:spPr>
        <a:xfrm rot="5400000">
          <a:off x="2578006" y="3306519"/>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s-PE" sz="1000" kern="1200" dirty="0"/>
            <a:t>Contabilidad</a:t>
          </a:r>
        </a:p>
        <a:p>
          <a:pPr marL="0" lvl="0" indent="0" algn="ctr" defTabSz="444500">
            <a:lnSpc>
              <a:spcPct val="90000"/>
            </a:lnSpc>
            <a:spcBef>
              <a:spcPct val="0"/>
            </a:spcBef>
            <a:spcAft>
              <a:spcPct val="35000"/>
            </a:spcAft>
            <a:buNone/>
          </a:pPr>
          <a:r>
            <a:rPr lang="es-PE" sz="1000" b="1" kern="1200" dirty="0"/>
            <a:t>4.387</a:t>
          </a:r>
        </a:p>
      </dsp:txBody>
      <dsp:txXfrm rot="-5400000">
        <a:off x="2832953" y="3421976"/>
        <a:ext cx="761185" cy="874926"/>
      </dsp:txXfrm>
    </dsp:sp>
    <dsp:sp modelId="{020250EB-FC22-4611-B014-E3CC1B43A738}">
      <dsp:nvSpPr>
        <dsp:cNvPr id="0" name=""/>
        <dsp:cNvSpPr/>
      </dsp:nvSpPr>
      <dsp:spPr>
        <a:xfrm rot="5400000">
          <a:off x="3183376" y="2224817"/>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ES" sz="1000" kern="1200" dirty="0"/>
            <a:t>Calidad</a:t>
          </a:r>
        </a:p>
        <a:p>
          <a:pPr marL="0" lvl="0" indent="0" algn="ctr" defTabSz="444500">
            <a:lnSpc>
              <a:spcPct val="90000"/>
            </a:lnSpc>
            <a:spcBef>
              <a:spcPct val="0"/>
            </a:spcBef>
            <a:spcAft>
              <a:spcPct val="35000"/>
            </a:spcAft>
            <a:buNone/>
          </a:pPr>
          <a:r>
            <a:rPr lang="es-ES" sz="1000" b="1" kern="1200" dirty="0"/>
            <a:t>4.335</a:t>
          </a:r>
        </a:p>
      </dsp:txBody>
      <dsp:txXfrm rot="-5400000">
        <a:off x="3438323" y="2340274"/>
        <a:ext cx="761185" cy="874926"/>
      </dsp:txXfrm>
    </dsp:sp>
    <dsp:sp modelId="{8400141B-0494-4E1D-B83D-03E15FF44F1F}">
      <dsp:nvSpPr>
        <dsp:cNvPr id="0" name=""/>
        <dsp:cNvSpPr/>
      </dsp:nvSpPr>
      <dsp:spPr>
        <a:xfrm>
          <a:off x="1245773" y="3493482"/>
          <a:ext cx="1372766" cy="762648"/>
        </a:xfrm>
        <a:prstGeom prst="rect">
          <a:avLst/>
        </a:prstGeom>
        <a:noFill/>
        <a:ln>
          <a:noFill/>
        </a:ln>
        <a:effectLst/>
      </dsp:spPr>
      <dsp:style>
        <a:lnRef idx="0">
          <a:scrgbClr r="0" g="0" b="0"/>
        </a:lnRef>
        <a:fillRef idx="0">
          <a:scrgbClr r="0" g="0" b="0"/>
        </a:fillRef>
        <a:effectRef idx="0">
          <a:scrgbClr r="0" g="0" b="0"/>
        </a:effectRef>
        <a:fontRef idx="minor"/>
      </dsp:style>
    </dsp:sp>
    <dsp:sp modelId="{6D1524F7-B8DA-4538-9019-C625691817A6}">
      <dsp:nvSpPr>
        <dsp:cNvPr id="0" name=""/>
        <dsp:cNvSpPr/>
      </dsp:nvSpPr>
      <dsp:spPr>
        <a:xfrm rot="5400000">
          <a:off x="1391839" y="1159245"/>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s-ES" sz="1000" b="0" kern="1200" dirty="0"/>
            <a:t>SIG</a:t>
          </a:r>
        </a:p>
        <a:p>
          <a:pPr marL="0" lvl="0" indent="0" algn="ctr" defTabSz="444500">
            <a:lnSpc>
              <a:spcPct val="90000"/>
            </a:lnSpc>
            <a:spcBef>
              <a:spcPct val="0"/>
            </a:spcBef>
            <a:spcAft>
              <a:spcPct val="35000"/>
            </a:spcAft>
            <a:buNone/>
          </a:pPr>
          <a:r>
            <a:rPr lang="es-ES" sz="1000" b="1" kern="1200" dirty="0"/>
            <a:t>4.230</a:t>
          </a:r>
        </a:p>
      </dsp:txBody>
      <dsp:txXfrm rot="-5400000">
        <a:off x="1646786" y="1274702"/>
        <a:ext cx="761185" cy="874926"/>
      </dsp:txXfrm>
    </dsp:sp>
    <dsp:sp modelId="{C5A8C3AD-4603-4683-9194-BEA701A3982F}">
      <dsp:nvSpPr>
        <dsp:cNvPr id="0" name=""/>
        <dsp:cNvSpPr/>
      </dsp:nvSpPr>
      <dsp:spPr>
        <a:xfrm rot="5400000">
          <a:off x="3162652" y="4403368"/>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ES" sz="1000" kern="1200" dirty="0"/>
            <a:t>Riesgos</a:t>
          </a:r>
        </a:p>
        <a:p>
          <a:pPr marL="0" lvl="0" indent="0" algn="ctr" defTabSz="444500">
            <a:lnSpc>
              <a:spcPct val="90000"/>
            </a:lnSpc>
            <a:spcBef>
              <a:spcPct val="0"/>
            </a:spcBef>
            <a:spcAft>
              <a:spcPct val="35000"/>
            </a:spcAft>
            <a:buNone/>
          </a:pPr>
          <a:r>
            <a:rPr lang="es-ES" sz="1000" b="1" kern="1200" dirty="0"/>
            <a:t>4.247</a:t>
          </a:r>
        </a:p>
      </dsp:txBody>
      <dsp:txXfrm rot="-5400000">
        <a:off x="3417599" y="4518825"/>
        <a:ext cx="761185" cy="874926"/>
      </dsp:txXfrm>
    </dsp:sp>
    <dsp:sp modelId="{3E341103-2F7E-4649-8275-CCF92DA5B07D}">
      <dsp:nvSpPr>
        <dsp:cNvPr id="0" name=""/>
        <dsp:cNvSpPr/>
      </dsp:nvSpPr>
      <dsp:spPr>
        <a:xfrm>
          <a:off x="4403136" y="4572375"/>
          <a:ext cx="1418525" cy="762648"/>
        </a:xfrm>
        <a:prstGeom prst="rect">
          <a:avLst/>
        </a:prstGeom>
        <a:noFill/>
        <a:ln>
          <a:noFill/>
        </a:ln>
        <a:effectLst/>
      </dsp:spPr>
      <dsp:style>
        <a:lnRef idx="0">
          <a:scrgbClr r="0" g="0" b="0"/>
        </a:lnRef>
        <a:fillRef idx="0">
          <a:scrgbClr r="0" g="0" b="0"/>
        </a:fillRef>
        <a:effectRef idx="0">
          <a:scrgbClr r="0" g="0" b="0"/>
        </a:effectRef>
        <a:fontRef idx="minor"/>
      </dsp:style>
    </dsp:sp>
    <dsp:sp modelId="{950B6E71-064C-4C7F-8C8F-FCC033755249}">
      <dsp:nvSpPr>
        <dsp:cNvPr id="0" name=""/>
        <dsp:cNvSpPr/>
      </dsp:nvSpPr>
      <dsp:spPr>
        <a:xfrm rot="5400000">
          <a:off x="777909" y="4394131"/>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s-PE" sz="1000" kern="1200" dirty="0"/>
            <a:t>Control de Gestión</a:t>
          </a:r>
        </a:p>
        <a:p>
          <a:pPr marL="0" lvl="0" indent="0" algn="ctr" defTabSz="444500">
            <a:lnSpc>
              <a:spcPct val="90000"/>
            </a:lnSpc>
            <a:spcBef>
              <a:spcPct val="0"/>
            </a:spcBef>
            <a:spcAft>
              <a:spcPct val="35000"/>
            </a:spcAft>
            <a:buNone/>
          </a:pPr>
          <a:r>
            <a:rPr lang="es-PE" sz="1000" b="1" kern="1200" dirty="0"/>
            <a:t>4.337</a:t>
          </a:r>
        </a:p>
      </dsp:txBody>
      <dsp:txXfrm rot="-5400000">
        <a:off x="1032856" y="4509588"/>
        <a:ext cx="761185" cy="8749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F81AA9-93F3-4916-81F9-824C39EFF0AE}">
      <dsp:nvSpPr>
        <dsp:cNvPr id="0" name=""/>
        <dsp:cNvSpPr/>
      </dsp:nvSpPr>
      <dsp:spPr>
        <a:xfrm rot="5400000">
          <a:off x="3640753" y="136102"/>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t>TI y Sistemas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4.473</a:t>
          </a:r>
        </a:p>
      </dsp:txBody>
      <dsp:txXfrm rot="-5400000">
        <a:off x="3946782" y="274693"/>
        <a:ext cx="913704" cy="1050233"/>
      </dsp:txXfrm>
    </dsp:sp>
    <dsp:sp modelId="{23AA9A4F-FABC-4265-9335-CCE8D943E5E3}">
      <dsp:nvSpPr>
        <dsp:cNvPr id="0" name=""/>
        <dsp:cNvSpPr/>
      </dsp:nvSpPr>
      <dsp:spPr>
        <a:xfrm>
          <a:off x="5107622" y="309001"/>
          <a:ext cx="1702752" cy="915458"/>
        </a:xfrm>
        <a:prstGeom prst="rect">
          <a:avLst/>
        </a:prstGeom>
        <a:noFill/>
        <a:ln>
          <a:noFill/>
        </a:ln>
        <a:effectLst/>
      </dsp:spPr>
      <dsp:style>
        <a:lnRef idx="0">
          <a:scrgbClr r="0" g="0" b="0"/>
        </a:lnRef>
        <a:fillRef idx="0">
          <a:scrgbClr r="0" g="0" b="0"/>
        </a:fillRef>
        <a:effectRef idx="0">
          <a:scrgbClr r="0" g="0" b="0"/>
        </a:effectRef>
        <a:fontRef idx="minor"/>
      </dsp:style>
    </dsp:sp>
    <dsp:sp modelId="{D8FBC9D4-D1D2-4711-A33B-04483A59E482}">
      <dsp:nvSpPr>
        <dsp:cNvPr id="0" name=""/>
        <dsp:cNvSpPr/>
      </dsp:nvSpPr>
      <dsp:spPr>
        <a:xfrm rot="5400000">
          <a:off x="2927573" y="3964411"/>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Compras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3.437</a:t>
          </a:r>
        </a:p>
      </dsp:txBody>
      <dsp:txXfrm rot="-5400000">
        <a:off x="3233602" y="4103002"/>
        <a:ext cx="913704" cy="1050233"/>
      </dsp:txXfrm>
    </dsp:sp>
    <dsp:sp modelId="{B662239B-285E-48A3-B61F-AAECE3E13672}">
      <dsp:nvSpPr>
        <dsp:cNvPr id="0" name=""/>
        <dsp:cNvSpPr/>
      </dsp:nvSpPr>
      <dsp:spPr>
        <a:xfrm rot="5400000">
          <a:off x="2921202" y="1398092"/>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ClrTx/>
            <a:buSzPts val="1000"/>
            <a:buFont typeface="Arial" panose="020B0604020202020204" pitchFamily="34" charset="0"/>
            <a:buNone/>
          </a:pPr>
          <a:r>
            <a:rPr lang="es-PE" sz="1000" kern="1200" dirty="0"/>
            <a:t>Finanzas y Tesorería</a:t>
          </a:r>
        </a:p>
        <a:p>
          <a:pPr marL="0" lvl="0" indent="0" algn="ctr" defTabSz="444500">
            <a:lnSpc>
              <a:spcPct val="90000"/>
            </a:lnSpc>
            <a:spcBef>
              <a:spcPct val="0"/>
            </a:spcBef>
            <a:spcAft>
              <a:spcPct val="35000"/>
            </a:spcAft>
            <a:buClrTx/>
            <a:buSzPts val="1000"/>
            <a:buFont typeface="Arial" panose="020B0604020202020204" pitchFamily="34" charset="0"/>
            <a:buNone/>
          </a:pPr>
          <a:r>
            <a:rPr lang="es-PE" sz="1000" b="1" kern="1200" dirty="0">
              <a:solidFill>
                <a:prstClr val="black">
                  <a:hueOff val="0"/>
                  <a:satOff val="0"/>
                  <a:lumOff val="0"/>
                  <a:alphaOff val="0"/>
                </a:prstClr>
              </a:solidFill>
              <a:latin typeface="Calibri" panose="020F0502020204030204"/>
              <a:ea typeface="+mn-ea"/>
              <a:cs typeface="+mn-cs"/>
            </a:rPr>
            <a:t>4.399</a:t>
          </a:r>
        </a:p>
      </dsp:txBody>
      <dsp:txXfrm rot="-5400000">
        <a:off x="3227231" y="1536683"/>
        <a:ext cx="913704" cy="1050233"/>
      </dsp:txXfrm>
    </dsp:sp>
    <dsp:sp modelId="{2CBC8FAC-A12B-4D92-A4BD-D73F13D340CF}">
      <dsp:nvSpPr>
        <dsp:cNvPr id="0" name=""/>
        <dsp:cNvSpPr/>
      </dsp:nvSpPr>
      <dsp:spPr>
        <a:xfrm>
          <a:off x="1317625" y="1604070"/>
          <a:ext cx="1647825" cy="915458"/>
        </a:xfrm>
        <a:prstGeom prst="rect">
          <a:avLst/>
        </a:prstGeom>
        <a:noFill/>
        <a:ln>
          <a:noFill/>
        </a:ln>
        <a:effectLst/>
      </dsp:spPr>
      <dsp:style>
        <a:lnRef idx="0">
          <a:scrgbClr r="0" g="0" b="0"/>
        </a:lnRef>
        <a:fillRef idx="0">
          <a:scrgbClr r="0" g="0" b="0"/>
        </a:fillRef>
        <a:effectRef idx="0">
          <a:scrgbClr r="0" g="0" b="0"/>
        </a:effectRef>
        <a:fontRef idx="minor"/>
      </dsp:style>
    </dsp:sp>
    <dsp:sp modelId="{D68E6EB3-13E8-4FC3-8F5C-D42D19FBDDA2}">
      <dsp:nvSpPr>
        <dsp:cNvPr id="0" name=""/>
        <dsp:cNvSpPr/>
      </dsp:nvSpPr>
      <dsp:spPr>
        <a:xfrm rot="5400000">
          <a:off x="4327094" y="1395147"/>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Legal</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4.336</a:t>
          </a:r>
        </a:p>
      </dsp:txBody>
      <dsp:txXfrm rot="-5400000">
        <a:off x="4633123" y="1533738"/>
        <a:ext cx="913704" cy="1050233"/>
      </dsp:txXfrm>
    </dsp:sp>
    <dsp:sp modelId="{A99F046B-CCB5-47CC-A417-9F2C202376E3}">
      <dsp:nvSpPr>
        <dsp:cNvPr id="0" name=""/>
        <dsp:cNvSpPr/>
      </dsp:nvSpPr>
      <dsp:spPr>
        <a:xfrm rot="5400000">
          <a:off x="3640753" y="2693160"/>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Contabilidad</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4.387</a:t>
          </a:r>
        </a:p>
      </dsp:txBody>
      <dsp:txXfrm rot="-5400000">
        <a:off x="3946782" y="2831751"/>
        <a:ext cx="913704" cy="1050233"/>
      </dsp:txXfrm>
    </dsp:sp>
    <dsp:sp modelId="{A1C04AFD-7E76-4F30-B8F3-CD5854F6E7F9}">
      <dsp:nvSpPr>
        <dsp:cNvPr id="0" name=""/>
        <dsp:cNvSpPr/>
      </dsp:nvSpPr>
      <dsp:spPr>
        <a:xfrm>
          <a:off x="5107622" y="2899138"/>
          <a:ext cx="1702752" cy="915458"/>
        </a:xfrm>
        <a:prstGeom prst="rect">
          <a:avLst/>
        </a:prstGeom>
        <a:noFill/>
        <a:ln>
          <a:noFill/>
        </a:ln>
        <a:effectLst/>
      </dsp:spPr>
      <dsp:style>
        <a:lnRef idx="0">
          <a:scrgbClr r="0" g="0" b="0"/>
        </a:lnRef>
        <a:fillRef idx="0">
          <a:scrgbClr r="0" g="0" b="0"/>
        </a:fillRef>
        <a:effectRef idx="0">
          <a:scrgbClr r="0" g="0" b="0"/>
        </a:effectRef>
        <a:fontRef idx="minor"/>
      </dsp:style>
    </dsp:sp>
    <dsp:sp modelId="{1A2F5BF5-09FD-4784-A84F-32284F802C0D}">
      <dsp:nvSpPr>
        <dsp:cNvPr id="0" name=""/>
        <dsp:cNvSpPr/>
      </dsp:nvSpPr>
      <dsp:spPr>
        <a:xfrm rot="5400000">
          <a:off x="2207145" y="2693160"/>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Administración</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4.263</a:t>
          </a:r>
        </a:p>
      </dsp:txBody>
      <dsp:txXfrm rot="-5400000">
        <a:off x="2513174" y="2831751"/>
        <a:ext cx="913704" cy="1050233"/>
      </dsp:txXfrm>
    </dsp:sp>
    <dsp:sp modelId="{CC2E6CEC-5518-4643-B4DB-515B46FCBE3D}">
      <dsp:nvSpPr>
        <dsp:cNvPr id="0" name=""/>
        <dsp:cNvSpPr/>
      </dsp:nvSpPr>
      <dsp:spPr>
        <a:xfrm rot="5400000">
          <a:off x="4351863" y="3955150"/>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Riesgos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4.247</a:t>
          </a:r>
        </a:p>
      </dsp:txBody>
      <dsp:txXfrm rot="-5400000">
        <a:off x="4657892" y="4093741"/>
        <a:ext cx="913704" cy="1050233"/>
      </dsp:txXfrm>
    </dsp:sp>
    <dsp:sp modelId="{F639AA61-CCD1-4EBE-9445-3FA55A767734}">
      <dsp:nvSpPr>
        <dsp:cNvPr id="0" name=""/>
        <dsp:cNvSpPr/>
      </dsp:nvSpPr>
      <dsp:spPr>
        <a:xfrm>
          <a:off x="1317625" y="4194206"/>
          <a:ext cx="1647825" cy="915458"/>
        </a:xfrm>
        <a:prstGeom prst="rect">
          <a:avLst/>
        </a:prstGeom>
        <a:noFill/>
        <a:ln>
          <a:noFill/>
        </a:ln>
        <a:effectLst/>
      </dsp:spPr>
      <dsp:style>
        <a:lnRef idx="0">
          <a:scrgbClr r="0" g="0" b="0"/>
        </a:lnRef>
        <a:fillRef idx="0">
          <a:scrgbClr r="0" g="0" b="0"/>
        </a:fillRef>
        <a:effectRef idx="0">
          <a:scrgbClr r="0" g="0" b="0"/>
        </a:effectRef>
        <a:fontRef idx="minor"/>
      </dsp:style>
    </dsp:sp>
    <dsp:sp modelId="{DC56654B-8EA0-4E1C-AF4B-AE30266EABA0}">
      <dsp:nvSpPr>
        <dsp:cNvPr id="0" name=""/>
        <dsp:cNvSpPr/>
      </dsp:nvSpPr>
      <dsp:spPr>
        <a:xfrm rot="5400000">
          <a:off x="5043048" y="2661577"/>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Control de Gestión</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4.337</a:t>
          </a:r>
        </a:p>
      </dsp:txBody>
      <dsp:txXfrm rot="-5400000">
        <a:off x="5349077" y="2800168"/>
        <a:ext cx="913704" cy="1050233"/>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svg>
</file>

<file path=ppt/media/image2.jpe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s-ES_tradnl"/>
          </a:p>
        </p:txBody>
      </p:sp>
      <p:sp>
        <p:nvSpPr>
          <p:cNvPr id="3" name="Marcador de fecha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98EB0547-FCB6-A249-8ECF-15FA698D7B3A}" type="datetimeFigureOut">
              <a:rPr lang="es-ES_tradnl" smtClean="0"/>
              <a:t>03/01/2025</a:t>
            </a:fld>
            <a:endParaRPr lang="es-ES_tradnl"/>
          </a:p>
        </p:txBody>
      </p:sp>
      <p:sp>
        <p:nvSpPr>
          <p:cNvPr id="4" name="Marcador de imagen de diapositiva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s-ES_tradnl"/>
          </a:p>
        </p:txBody>
      </p:sp>
      <p:sp>
        <p:nvSpPr>
          <p:cNvPr id="5" name="Marcador de notas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6" name="Marcador de pie de página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s-ES_tradnl"/>
          </a:p>
        </p:txBody>
      </p:sp>
      <p:sp>
        <p:nvSpPr>
          <p:cNvPr id="7" name="Marcador de número de diapositiva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4ADE2EC9-87F0-BC43-82D4-950CAEFCB2C1}" type="slidenum">
              <a:rPr lang="es-ES_tradnl" smtClean="0"/>
              <a:t>‹Nº›</a:t>
            </a:fld>
            <a:endParaRPr lang="es-ES_tradnl"/>
          </a:p>
        </p:txBody>
      </p:sp>
    </p:spTree>
    <p:extLst>
      <p:ext uri="{BB962C8B-B14F-4D97-AF65-F5344CB8AC3E}">
        <p14:creationId xmlns:p14="http://schemas.microsoft.com/office/powerpoint/2010/main" val="224993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CB9A75FB-65AC-AC41-84B9-6C116412F2AC}" type="datetimeFigureOut">
              <a:rPr lang="es-ES_tradnl" smtClean="0"/>
              <a:t>03/01/2025</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CDE6F2AA-4381-1D4B-B554-52F8CA63EE4B}" type="slidenum">
              <a:rPr lang="es-ES_tradnl" smtClean="0"/>
              <a:t>‹Nº›</a:t>
            </a:fld>
            <a:endParaRPr lang="es-ES_tradnl"/>
          </a:p>
        </p:txBody>
      </p:sp>
    </p:spTree>
    <p:extLst>
      <p:ext uri="{BB962C8B-B14F-4D97-AF65-F5344CB8AC3E}">
        <p14:creationId xmlns:p14="http://schemas.microsoft.com/office/powerpoint/2010/main" val="2473737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CB9A75FB-65AC-AC41-84B9-6C116412F2AC}" type="datetimeFigureOut">
              <a:rPr lang="es-ES_tradnl" smtClean="0"/>
              <a:t>03/01/2025</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CDE6F2AA-4381-1D4B-B554-52F8CA63EE4B}" type="slidenum">
              <a:rPr lang="es-ES_tradnl" smtClean="0"/>
              <a:t>‹Nº›</a:t>
            </a:fld>
            <a:endParaRPr lang="es-ES_tradnl"/>
          </a:p>
        </p:txBody>
      </p:sp>
    </p:spTree>
    <p:extLst>
      <p:ext uri="{BB962C8B-B14F-4D97-AF65-F5344CB8AC3E}">
        <p14:creationId xmlns:p14="http://schemas.microsoft.com/office/powerpoint/2010/main" val="26364050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9A75FB-65AC-AC41-84B9-6C116412F2AC}" type="datetimeFigureOut">
              <a:rPr lang="es-ES_tradnl" smtClean="0"/>
              <a:t>03/01/2025</a:t>
            </a:fld>
            <a:endParaRPr lang="es-ES_tradn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E6F2AA-4381-1D4B-B554-52F8CA63EE4B}" type="slidenum">
              <a:rPr lang="es-ES_tradnl" smtClean="0"/>
              <a:t>‹Nº›</a:t>
            </a:fld>
            <a:endParaRPr lang="es-ES_tradnl"/>
          </a:p>
        </p:txBody>
      </p:sp>
    </p:spTree>
    <p:extLst>
      <p:ext uri="{BB962C8B-B14F-4D97-AF65-F5344CB8AC3E}">
        <p14:creationId xmlns:p14="http://schemas.microsoft.com/office/powerpoint/2010/main" val="411588266"/>
      </p:ext>
    </p:extLst>
  </p:cSld>
  <p:clrMap bg1="lt1" tx1="dk1" bg2="lt2" tx2="dk2" accent1="accent1" accent2="accent2" accent3="accent3" accent4="accent4" accent5="accent5" accent6="accent6" hlink="hlink" folHlink="folHlink"/>
  <p:sldLayoutIdLst>
    <p:sldLayoutId id="2147483740" r:id="rId1"/>
    <p:sldLayoutId id="2147483741"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 Target="slide9.xml"/><Relationship Id="rId7" Type="http://schemas.openxmlformats.org/officeDocument/2006/relationships/diagramColors" Target="../diagrams/colors2.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chart" Target="../charts/chart8.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9.xml"/><Relationship Id="rId1" Type="http://schemas.openxmlformats.org/officeDocument/2006/relationships/slideLayout" Target="../slideLayouts/slideLayout2.xml"/><Relationship Id="rId5" Type="http://schemas.openxmlformats.org/officeDocument/2006/relationships/chart" Target="../charts/chart10.xml"/><Relationship Id="rId4" Type="http://schemas.openxmlformats.org/officeDocument/2006/relationships/slide" Target="sl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11.xml"/><Relationship Id="rId1" Type="http://schemas.openxmlformats.org/officeDocument/2006/relationships/slideLayout" Target="../slideLayouts/slideLayout2.xml"/><Relationship Id="rId6" Type="http://schemas.openxmlformats.org/officeDocument/2006/relationships/chart" Target="../charts/chart13.xml"/><Relationship Id="rId5" Type="http://schemas.openxmlformats.org/officeDocument/2006/relationships/chart" Target="../charts/chart12.xml"/><Relationship Id="rId4" Type="http://schemas.openxmlformats.org/officeDocument/2006/relationships/slide" Target="slide9.xml"/></Relationships>
</file>

<file path=ppt/slides/_rels/slide1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16.xml"/><Relationship Id="rId5" Type="http://schemas.openxmlformats.org/officeDocument/2006/relationships/chart" Target="../charts/chart15.xml"/><Relationship Id="rId4" Type="http://schemas.openxmlformats.org/officeDocument/2006/relationships/chart" Target="../charts/chart14.xml"/></Relationships>
</file>

<file path=ppt/slides/_rels/slide15.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19.xml"/><Relationship Id="rId5" Type="http://schemas.openxmlformats.org/officeDocument/2006/relationships/chart" Target="../charts/chart18.xml"/><Relationship Id="rId4" Type="http://schemas.openxmlformats.org/officeDocument/2006/relationships/chart" Target="../charts/chart17.xml"/></Relationships>
</file>

<file path=ppt/slides/_rels/slide16.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slide" Target="slide3.xml"/></Relationships>
</file>

<file path=ppt/slides/_rels/slide18.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22.xml"/><Relationship Id="rId5" Type="http://schemas.openxmlformats.org/officeDocument/2006/relationships/chart" Target="../charts/chart21.xml"/><Relationship Id="rId4" Type="http://schemas.openxmlformats.org/officeDocument/2006/relationships/chart" Target="../charts/chart20.xml"/></Relationships>
</file>

<file path=ppt/slides/_rels/slide19.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chart" Target="../charts/chart23.xml"/><Relationship Id="rId1" Type="http://schemas.openxmlformats.org/officeDocument/2006/relationships/slideLayout" Target="../slideLayouts/slideLayout2.xml"/><Relationship Id="rId6" Type="http://schemas.openxmlformats.org/officeDocument/2006/relationships/chart" Target="../charts/chart25.xml"/><Relationship Id="rId5" Type="http://schemas.openxmlformats.org/officeDocument/2006/relationships/slide" Target="slide17.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8" Type="http://schemas.openxmlformats.org/officeDocument/2006/relationships/chart" Target="../charts/chart28.xml"/><Relationship Id="rId3" Type="http://schemas.openxmlformats.org/officeDocument/2006/relationships/slide" Target="slide21.xml"/><Relationship Id="rId7" Type="http://schemas.openxmlformats.org/officeDocument/2006/relationships/chart" Target="../charts/chart27.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26.xml"/><Relationship Id="rId5" Type="http://schemas.openxmlformats.org/officeDocument/2006/relationships/image" Target="../media/image9.sv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29.xml"/><Relationship Id="rId1" Type="http://schemas.openxmlformats.org/officeDocument/2006/relationships/slideLayout" Target="../slideLayouts/slideLayout2.xml"/><Relationship Id="rId6" Type="http://schemas.openxmlformats.org/officeDocument/2006/relationships/chart" Target="../charts/chart31.xml"/><Relationship Id="rId5" Type="http://schemas.openxmlformats.org/officeDocument/2006/relationships/chart" Target="../charts/chart30.xml"/><Relationship Id="rId4" Type="http://schemas.openxmlformats.org/officeDocument/2006/relationships/slide" Target="slide21.xml"/></Relationships>
</file>

<file path=ppt/slides/_rels/slide24.xml.rels><?xml version="1.0" encoding="UTF-8" standalone="yes"?>
<Relationships xmlns="http://schemas.openxmlformats.org/package/2006/relationships"><Relationship Id="rId3" Type="http://schemas.openxmlformats.org/officeDocument/2006/relationships/slide" Target="slide21.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34.xml"/><Relationship Id="rId5" Type="http://schemas.openxmlformats.org/officeDocument/2006/relationships/chart" Target="../charts/chart33.xml"/><Relationship Id="rId4" Type="http://schemas.openxmlformats.org/officeDocument/2006/relationships/chart" Target="../charts/chart32.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35.xml"/><Relationship Id="rId1" Type="http://schemas.openxmlformats.org/officeDocument/2006/relationships/slideLayout" Target="../slideLayouts/slideLayout2.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slide" Target="slide25.xml"/></Relationships>
</file>

<file path=ppt/slides/_rels/slide28.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slide" Target="slide20.xml"/><Relationship Id="rId13" Type="http://schemas.openxmlformats.org/officeDocument/2006/relationships/slide" Target="slide50.xml"/><Relationship Id="rId3" Type="http://schemas.openxmlformats.org/officeDocument/2006/relationships/slide" Target="slide4.xml"/><Relationship Id="rId7" Type="http://schemas.openxmlformats.org/officeDocument/2006/relationships/slide" Target="slide21.xml"/><Relationship Id="rId12" Type="http://schemas.openxmlformats.org/officeDocument/2006/relationships/slide" Target="slide34.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slide" Target="slide14.xml"/><Relationship Id="rId11" Type="http://schemas.openxmlformats.org/officeDocument/2006/relationships/slide" Target="slide30.xml"/><Relationship Id="rId5" Type="http://schemas.openxmlformats.org/officeDocument/2006/relationships/slide" Target="slide11.xml"/><Relationship Id="rId15" Type="http://schemas.openxmlformats.org/officeDocument/2006/relationships/slide" Target="slide59.xml"/><Relationship Id="rId10" Type="http://schemas.openxmlformats.org/officeDocument/2006/relationships/slide" Target="slide27.xml"/><Relationship Id="rId4" Type="http://schemas.openxmlformats.org/officeDocument/2006/relationships/slide" Target="slide9.xml"/><Relationship Id="rId9" Type="http://schemas.openxmlformats.org/officeDocument/2006/relationships/slide" Target="slide24.xml"/><Relationship Id="rId14" Type="http://schemas.openxmlformats.org/officeDocument/2006/relationships/slide" Target="slide53.xml"/></Relationships>
</file>

<file path=ppt/slides/_rels/slide30.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31.xml.rels><?xml version="1.0" encoding="UTF-8" standalone="yes"?>
<Relationships xmlns="http://schemas.openxmlformats.org/package/2006/relationships"><Relationship Id="rId3" Type="http://schemas.openxmlformats.org/officeDocument/2006/relationships/slide" Target="slide30.xml"/><Relationship Id="rId7" Type="http://schemas.openxmlformats.org/officeDocument/2006/relationships/chart" Target="../charts/chart4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40.xml"/><Relationship Id="rId5" Type="http://schemas.openxmlformats.org/officeDocument/2006/relationships/chart" Target="../charts/chart39.xml"/><Relationship Id="rId4" Type="http://schemas.openxmlformats.org/officeDocument/2006/relationships/chart" Target="../charts/chart38.xml"/></Relationships>
</file>

<file path=ppt/slides/_rels/slide32.xml.rels><?xml version="1.0" encoding="UTF-8" standalone="yes"?>
<Relationships xmlns="http://schemas.openxmlformats.org/package/2006/relationships"><Relationship Id="rId3" Type="http://schemas.openxmlformats.org/officeDocument/2006/relationships/slide" Target="slide30.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44.xml"/><Relationship Id="rId5" Type="http://schemas.openxmlformats.org/officeDocument/2006/relationships/chart" Target="../charts/chart43.xml"/><Relationship Id="rId4" Type="http://schemas.openxmlformats.org/officeDocument/2006/relationships/chart" Target="../charts/chart42.xml"/></Relationships>
</file>

<file path=ppt/slides/_rels/slide33.xml.rels><?xml version="1.0" encoding="UTF-8" standalone="yes"?>
<Relationships xmlns="http://schemas.openxmlformats.org/package/2006/relationships"><Relationship Id="rId3" Type="http://schemas.openxmlformats.org/officeDocument/2006/relationships/slide" Target="slide30.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3" Type="http://schemas.openxmlformats.org/officeDocument/2006/relationships/slide" Target="slide34.xml"/><Relationship Id="rId7" Type="http://schemas.openxmlformats.org/officeDocument/2006/relationships/chart" Target="../charts/chart48.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47.xml"/><Relationship Id="rId5" Type="http://schemas.openxmlformats.org/officeDocument/2006/relationships/chart" Target="../charts/chart46.xml"/><Relationship Id="rId4" Type="http://schemas.openxmlformats.org/officeDocument/2006/relationships/chart" Target="../charts/chart45.xml"/></Relationships>
</file>

<file path=ppt/slides/_rels/slide36.xml.rels><?xml version="1.0" encoding="UTF-8" standalone="yes"?>
<Relationships xmlns="http://schemas.openxmlformats.org/package/2006/relationships"><Relationship Id="rId3" Type="http://schemas.openxmlformats.org/officeDocument/2006/relationships/slide" Target="slide34.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51.xml"/><Relationship Id="rId5" Type="http://schemas.openxmlformats.org/officeDocument/2006/relationships/chart" Target="../charts/chart50.xml"/><Relationship Id="rId4" Type="http://schemas.openxmlformats.org/officeDocument/2006/relationships/chart" Target="../charts/chart49.xml"/></Relationships>
</file>

<file path=ppt/slides/_rels/slide37.xml.rels><?xml version="1.0" encoding="UTF-8" standalone="yes"?>
<Relationships xmlns="http://schemas.openxmlformats.org/package/2006/relationships"><Relationship Id="rId3" Type="http://schemas.openxmlformats.org/officeDocument/2006/relationships/slide" Target="slide34.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3" Type="http://schemas.openxmlformats.org/officeDocument/2006/relationships/slide" Target="slide38.xml"/><Relationship Id="rId7" Type="http://schemas.openxmlformats.org/officeDocument/2006/relationships/chart" Target="../charts/chart53.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52.xml"/><Relationship Id="rId5" Type="http://schemas.openxmlformats.org/officeDocument/2006/relationships/image" Target="../media/image13.sv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slide" Target="slide3.xml"/></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54.xml"/><Relationship Id="rId1" Type="http://schemas.openxmlformats.org/officeDocument/2006/relationships/slideLayout" Target="../slideLayouts/slideLayout2.xml"/><Relationship Id="rId6" Type="http://schemas.openxmlformats.org/officeDocument/2006/relationships/chart" Target="../charts/chart56.xml"/><Relationship Id="rId5" Type="http://schemas.openxmlformats.org/officeDocument/2006/relationships/chart" Target="../charts/chart55.xml"/><Relationship Id="rId4" Type="http://schemas.openxmlformats.org/officeDocument/2006/relationships/slide" Target="slide38.xml"/></Relationships>
</file>

<file path=ppt/slides/_rels/slide41.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4.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59.xml"/><Relationship Id="rId5" Type="http://schemas.openxmlformats.org/officeDocument/2006/relationships/chart" Target="../charts/chart58.xml"/><Relationship Id="rId4" Type="http://schemas.openxmlformats.org/officeDocument/2006/relationships/chart" Target="../charts/chart57.xml"/></Relationships>
</file>

<file path=ppt/slides/_rels/slide45.xml.rels><?xml version="1.0" encoding="UTF-8" standalone="yes"?>
<Relationships xmlns="http://schemas.openxmlformats.org/package/2006/relationships"><Relationship Id="rId3" Type="http://schemas.openxmlformats.org/officeDocument/2006/relationships/slide" Target="slide43.xml"/><Relationship Id="rId7" Type="http://schemas.openxmlformats.org/officeDocument/2006/relationships/chart" Target="../charts/chart63.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62.xml"/><Relationship Id="rId5" Type="http://schemas.openxmlformats.org/officeDocument/2006/relationships/chart" Target="../charts/chart61.xml"/><Relationship Id="rId4" Type="http://schemas.openxmlformats.org/officeDocument/2006/relationships/chart" Target="../charts/chart60.xml"/></Relationships>
</file>

<file path=ppt/slides/_rels/slide46.xml.rels><?xml version="1.0" encoding="UTF-8" standalone="yes"?>
<Relationships xmlns="http://schemas.openxmlformats.org/package/2006/relationships"><Relationship Id="rId3" Type="http://schemas.openxmlformats.org/officeDocument/2006/relationships/slide" Target="slide43.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66.xml"/><Relationship Id="rId5" Type="http://schemas.openxmlformats.org/officeDocument/2006/relationships/chart" Target="../charts/chart65.xml"/><Relationship Id="rId4" Type="http://schemas.openxmlformats.org/officeDocument/2006/relationships/chart" Target="../charts/chart64.xml"/></Relationships>
</file>

<file path=ppt/slides/_rels/slide47.xml.rels><?xml version="1.0" encoding="UTF-8" standalone="yes"?>
<Relationships xmlns="http://schemas.openxmlformats.org/package/2006/relationships"><Relationship Id="rId3" Type="http://schemas.openxmlformats.org/officeDocument/2006/relationships/slide" Target="slide43.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49.xml.rels><?xml version="1.0" encoding="UTF-8" standalone="yes"?>
<Relationships xmlns="http://schemas.openxmlformats.org/package/2006/relationships"><Relationship Id="rId3" Type="http://schemas.openxmlformats.org/officeDocument/2006/relationships/slide" Target="slide48.xml"/><Relationship Id="rId7" Type="http://schemas.openxmlformats.org/officeDocument/2006/relationships/chart" Target="../charts/chart70.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69.xml"/><Relationship Id="rId5" Type="http://schemas.openxmlformats.org/officeDocument/2006/relationships/chart" Target="../charts/chart68.xml"/><Relationship Id="rId4" Type="http://schemas.openxmlformats.org/officeDocument/2006/relationships/chart" Target="../charts/chart67.xml"/></Relationships>
</file>

<file path=ppt/slides/_rels/slide5.xml.rels><?xml version="1.0" encoding="UTF-8" standalone="yes"?>
<Relationships xmlns="http://schemas.openxmlformats.org/package/2006/relationships"><Relationship Id="rId8" Type="http://schemas.openxmlformats.org/officeDocument/2006/relationships/slide" Target="slide4.xm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chart" Target="../charts/chart1.xml"/></Relationships>
</file>

<file path=ppt/slides/_rels/slide5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71.xml"/><Relationship Id="rId1" Type="http://schemas.openxmlformats.org/officeDocument/2006/relationships/slideLayout" Target="../slideLayouts/slideLayout2.xml"/><Relationship Id="rId6" Type="http://schemas.openxmlformats.org/officeDocument/2006/relationships/chart" Target="../charts/chart73.xml"/><Relationship Id="rId5" Type="http://schemas.openxmlformats.org/officeDocument/2006/relationships/chart" Target="../charts/chart72.xml"/><Relationship Id="rId4" Type="http://schemas.openxmlformats.org/officeDocument/2006/relationships/slide" Target="slide48.xml"/></Relationships>
</file>

<file path=ppt/slides/_rels/slide51.xml.rels><?xml version="1.0" encoding="UTF-8" standalone="yes"?>
<Relationships xmlns="http://schemas.openxmlformats.org/package/2006/relationships"><Relationship Id="rId3" Type="http://schemas.openxmlformats.org/officeDocument/2006/relationships/slide" Target="slide48.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slide" Target="slide3.xml"/></Relationships>
</file>

<file path=ppt/slides/_rels/slide53.xml.rels><?xml version="1.0" encoding="UTF-8" standalone="yes"?>
<Relationships xmlns="http://schemas.openxmlformats.org/package/2006/relationships"><Relationship Id="rId3" Type="http://schemas.openxmlformats.org/officeDocument/2006/relationships/slide" Target="slide52.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76.xml"/><Relationship Id="rId5" Type="http://schemas.openxmlformats.org/officeDocument/2006/relationships/chart" Target="../charts/chart75.xml"/><Relationship Id="rId4" Type="http://schemas.openxmlformats.org/officeDocument/2006/relationships/chart" Target="../charts/chart74.xml"/></Relationships>
</file>

<file path=ppt/slides/_rels/slide54.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chart" Target="../charts/chart80.xml"/><Relationship Id="rId2" Type="http://schemas.openxmlformats.org/officeDocument/2006/relationships/chart" Target="../charts/chart77.xml"/><Relationship Id="rId1" Type="http://schemas.openxmlformats.org/officeDocument/2006/relationships/slideLayout" Target="../slideLayouts/slideLayout2.xml"/><Relationship Id="rId6" Type="http://schemas.openxmlformats.org/officeDocument/2006/relationships/chart" Target="../charts/chart79.xml"/><Relationship Id="rId5" Type="http://schemas.openxmlformats.org/officeDocument/2006/relationships/chart" Target="../charts/chart78.xml"/><Relationship Id="rId4" Type="http://schemas.openxmlformats.org/officeDocument/2006/relationships/slide" Target="slide52.xml"/></Relationships>
</file>

<file path=ppt/slides/_rels/slide55.xml.rels><?xml version="1.0" encoding="UTF-8" standalone="yes"?>
<Relationships xmlns="http://schemas.openxmlformats.org/package/2006/relationships"><Relationship Id="rId3" Type="http://schemas.openxmlformats.org/officeDocument/2006/relationships/slide" Target="slide52.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slide" Target="slide52.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slide" Target="slide52.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slide" Target="slide3.xml"/></Relationships>
</file>

<file path=ppt/slides/_rels/slide59.xml.rels><?xml version="1.0" encoding="UTF-8" standalone="yes"?>
<Relationships xmlns="http://schemas.openxmlformats.org/package/2006/relationships"><Relationship Id="rId8" Type="http://schemas.openxmlformats.org/officeDocument/2006/relationships/chart" Target="../charts/chart85.xml"/><Relationship Id="rId3" Type="http://schemas.openxmlformats.org/officeDocument/2006/relationships/image" Target="../media/image2.jpeg"/><Relationship Id="rId7" Type="http://schemas.openxmlformats.org/officeDocument/2006/relationships/chart" Target="../charts/chart84.xml"/><Relationship Id="rId2" Type="http://schemas.openxmlformats.org/officeDocument/2006/relationships/chart" Target="../charts/chart81.xml"/><Relationship Id="rId1" Type="http://schemas.openxmlformats.org/officeDocument/2006/relationships/slideLayout" Target="../slideLayouts/slideLayout2.xml"/><Relationship Id="rId6" Type="http://schemas.openxmlformats.org/officeDocument/2006/relationships/chart" Target="../charts/chart83.xml"/><Relationship Id="rId5" Type="http://schemas.openxmlformats.org/officeDocument/2006/relationships/chart" Target="../charts/chart82.xml"/><Relationship Id="rId4" Type="http://schemas.openxmlformats.org/officeDocument/2006/relationships/slide" Target="slide58.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2.xml"/><Relationship Id="rId1" Type="http://schemas.openxmlformats.org/officeDocument/2006/relationships/slideLayout" Target="../slideLayouts/slideLayout2.xml"/><Relationship Id="rId5" Type="http://schemas.openxmlformats.org/officeDocument/2006/relationships/chart" Target="../charts/chart3.xml"/><Relationship Id="rId4" Type="http://schemas.openxmlformats.org/officeDocument/2006/relationships/slide" Target="slide4.xml"/></Relationships>
</file>

<file path=ppt/slides/_rels/slide6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86.xml"/><Relationship Id="rId1" Type="http://schemas.openxmlformats.org/officeDocument/2006/relationships/slideLayout" Target="../slideLayouts/slideLayout2.xml"/><Relationship Id="rId6" Type="http://schemas.openxmlformats.org/officeDocument/2006/relationships/chart" Target="../charts/chart88.xml"/><Relationship Id="rId5" Type="http://schemas.openxmlformats.org/officeDocument/2006/relationships/chart" Target="../charts/chart87.xml"/><Relationship Id="rId4" Type="http://schemas.openxmlformats.org/officeDocument/2006/relationships/slide" Target="slide58.xml"/></Relationships>
</file>

<file path=ppt/slides/_rels/slide61.xml.rels><?xml version="1.0" encoding="UTF-8" standalone="yes"?>
<Relationships xmlns="http://schemas.openxmlformats.org/package/2006/relationships"><Relationship Id="rId3" Type="http://schemas.openxmlformats.org/officeDocument/2006/relationships/slide" Target="slide58.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4.xml"/><Relationship Id="rId1" Type="http://schemas.openxmlformats.org/officeDocument/2006/relationships/slideLayout" Target="../slideLayouts/slideLayout2.xml"/><Relationship Id="rId4" Type="http://schemas.openxmlformats.org/officeDocument/2006/relationships/slide" Target="slide4.xml"/></Relationships>
</file>

<file path=ppt/slides/_rels/slide8.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7.xml"/><Relationship Id="rId5" Type="http://schemas.openxmlformats.org/officeDocument/2006/relationships/chart" Target="../charts/chart6.xml"/><Relationship Id="rId4" Type="http://schemas.openxmlformats.org/officeDocument/2006/relationships/chart" Target="../charts/chart5.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slide" Target="slide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p:cNvSpPr txBox="1"/>
          <p:nvPr/>
        </p:nvSpPr>
        <p:spPr>
          <a:xfrm>
            <a:off x="-1531138" y="799153"/>
            <a:ext cx="1145853" cy="461665"/>
          </a:xfrm>
          <a:prstGeom prst="rect">
            <a:avLst/>
          </a:prstGeom>
          <a:noFill/>
        </p:spPr>
        <p:txBody>
          <a:bodyPr wrap="square" rtlCol="0">
            <a:spAutoFit/>
          </a:bodyPr>
          <a:lstStyle/>
          <a:p>
            <a:pPr algn="ctr"/>
            <a:r>
              <a:rPr lang="es-PE" sz="1200" b="1" dirty="0">
                <a:latin typeface="Verdana" panose="020B0604030504040204" pitchFamily="34" charset="0"/>
                <a:ea typeface="Verdana" panose="020B0604030504040204" pitchFamily="34" charset="0"/>
                <a:cs typeface="Verdana" panose="020B0604030504040204" pitchFamily="34" charset="0"/>
              </a:rPr>
              <a:t>Lámina de inicio</a:t>
            </a:r>
          </a:p>
        </p:txBody>
      </p:sp>
      <p:pic>
        <p:nvPicPr>
          <p:cNvPr id="4" name="Imagen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446591" y="2016754"/>
            <a:ext cx="3350795" cy="2883305"/>
          </a:xfrm>
          <a:prstGeom prst="rect">
            <a:avLst/>
          </a:prstGeom>
        </p:spPr>
      </p:pic>
    </p:spTree>
    <p:extLst>
      <p:ext uri="{BB962C8B-B14F-4D97-AF65-F5344CB8AC3E}">
        <p14:creationId xmlns:p14="http://schemas.microsoft.com/office/powerpoint/2010/main" val="306415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de GFACI</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2024-02</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2" name="Elipse 1">
            <a:extLst>
              <a:ext uri="{FF2B5EF4-FFF2-40B4-BE49-F238E27FC236}">
                <a16:creationId xmlns:a16="http://schemas.microsoft.com/office/drawing/2014/main" id="{982EA6FB-B7A4-3127-6F91-BE52D4222EE2}"/>
              </a:ext>
            </a:extLst>
          </p:cNvPr>
          <p:cNvSpPr/>
          <p:nvPr/>
        </p:nvSpPr>
        <p:spPr>
          <a:xfrm>
            <a:off x="1511044" y="1162763"/>
            <a:ext cx="2736190" cy="2623789"/>
          </a:xfrm>
          <a:prstGeom prst="ellipse">
            <a:avLst/>
          </a:prstGeom>
          <a:solidFill>
            <a:srgbClr val="459F43"/>
          </a:solidFill>
          <a:ln>
            <a:solidFill>
              <a:srgbClr val="459F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3600" dirty="0">
                <a:solidFill>
                  <a:schemeClr val="bg1"/>
                </a:solidFill>
              </a:rPr>
              <a:t>GFACI 4.235</a:t>
            </a:r>
          </a:p>
        </p:txBody>
      </p:sp>
      <p:sp>
        <p:nvSpPr>
          <p:cNvPr id="5" name="Título 1">
            <a:extLst>
              <a:ext uri="{FF2B5EF4-FFF2-40B4-BE49-F238E27FC236}">
                <a16:creationId xmlns:a16="http://schemas.microsoft.com/office/drawing/2014/main" id="{32C5CC92-F11D-E0E3-EDE4-45322673A097}"/>
              </a:ext>
            </a:extLst>
          </p:cNvPr>
          <p:cNvSpPr txBox="1">
            <a:spLocks/>
          </p:cNvSpPr>
          <p:nvPr/>
        </p:nvSpPr>
        <p:spPr>
          <a:xfrm>
            <a:off x="722073" y="3947543"/>
            <a:ext cx="4314132" cy="40599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1500" dirty="0">
                <a:solidFill>
                  <a:srgbClr val="0E6251"/>
                </a:solidFill>
                <a:latin typeface="+mn-lt"/>
                <a:ea typeface="Verdana" charset="0"/>
                <a:cs typeface="Arial" panose="020B0604020202020204" pitchFamily="34" charset="0"/>
              </a:rPr>
              <a:t>Tamaño de muestra: </a:t>
            </a:r>
            <a:r>
              <a:rPr lang="es-MX" sz="1500" b="1" dirty="0">
                <a:solidFill>
                  <a:srgbClr val="0E6251"/>
                </a:solidFill>
                <a:latin typeface="+mn-lt"/>
                <a:ea typeface="Verdana" charset="0"/>
                <a:cs typeface="Arial" panose="020B0604020202020204" pitchFamily="34" charset="0"/>
              </a:rPr>
              <a:t>211 colaboradores</a:t>
            </a:r>
          </a:p>
          <a:p>
            <a:pPr algn="ctr"/>
            <a:r>
              <a:rPr lang="es-ES_tradnl" sz="1500" dirty="0">
                <a:solidFill>
                  <a:srgbClr val="0E6251"/>
                </a:solidFill>
                <a:latin typeface="+mn-lt"/>
                <a:ea typeface="Verdana" charset="0"/>
                <a:cs typeface="Arial" panose="020B0604020202020204" pitchFamily="34" charset="0"/>
              </a:rPr>
              <a:t>Respuestas: </a:t>
            </a:r>
            <a:r>
              <a:rPr lang="es-ES_tradnl" sz="1500" b="1" dirty="0">
                <a:solidFill>
                  <a:srgbClr val="0E6251"/>
                </a:solidFill>
                <a:latin typeface="+mn-lt"/>
                <a:ea typeface="Verdana" charset="0"/>
                <a:cs typeface="Arial" panose="020B0604020202020204" pitchFamily="34" charset="0"/>
              </a:rPr>
              <a:t>164 colaboradores</a:t>
            </a:r>
          </a:p>
        </p:txBody>
      </p:sp>
      <p:graphicFrame>
        <p:nvGraphicFramePr>
          <p:cNvPr id="9" name="Diagrama 8">
            <a:extLst>
              <a:ext uri="{FF2B5EF4-FFF2-40B4-BE49-F238E27FC236}">
                <a16:creationId xmlns:a16="http://schemas.microsoft.com/office/drawing/2014/main" id="{80C31D6D-B4E1-0298-5C2E-A23A55148468}"/>
              </a:ext>
            </a:extLst>
          </p:cNvPr>
          <p:cNvGraphicFramePr/>
          <p:nvPr>
            <p:extLst>
              <p:ext uri="{D42A27DB-BD31-4B8C-83A1-F6EECF244321}">
                <p14:modId xmlns:p14="http://schemas.microsoft.com/office/powerpoint/2010/main" val="3413800836"/>
              </p:ext>
            </p:extLst>
          </p:nvPr>
        </p:nvGraphicFramePr>
        <p:xfrm>
          <a:off x="4329530" y="1061519"/>
          <a:ext cx="812800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3" name="Gráfico 2">
            <a:extLst>
              <a:ext uri="{FF2B5EF4-FFF2-40B4-BE49-F238E27FC236}">
                <a16:creationId xmlns:a16="http://schemas.microsoft.com/office/drawing/2014/main" id="{00000000-0008-0000-0400-000005000000}"/>
              </a:ext>
            </a:extLst>
          </p:cNvPr>
          <p:cNvGraphicFramePr>
            <a:graphicFrameLocks/>
          </p:cNvGraphicFramePr>
          <p:nvPr>
            <p:extLst>
              <p:ext uri="{D42A27DB-BD31-4B8C-83A1-F6EECF244321}">
                <p14:modId xmlns:p14="http://schemas.microsoft.com/office/powerpoint/2010/main" val="3201499138"/>
              </p:ext>
            </p:extLst>
          </p:nvPr>
        </p:nvGraphicFramePr>
        <p:xfrm>
          <a:off x="497983" y="4514524"/>
          <a:ext cx="5070795" cy="1931193"/>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2754410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Gráfico 8">
            <a:extLst>
              <a:ext uri="{FF2B5EF4-FFF2-40B4-BE49-F238E27FC236}">
                <a16:creationId xmlns:a16="http://schemas.microsoft.com/office/drawing/2014/main" id="{00000000-0008-0000-0200-000003000000}"/>
              </a:ext>
            </a:extLst>
          </p:cNvPr>
          <p:cNvGraphicFramePr>
            <a:graphicFrameLocks/>
          </p:cNvGraphicFramePr>
          <p:nvPr>
            <p:extLst>
              <p:ext uri="{D42A27DB-BD31-4B8C-83A1-F6EECF244321}">
                <p14:modId xmlns:p14="http://schemas.microsoft.com/office/powerpoint/2010/main" val="1942515952"/>
              </p:ext>
            </p:extLst>
          </p:nvPr>
        </p:nvGraphicFramePr>
        <p:xfrm>
          <a:off x="4793671" y="4089022"/>
          <a:ext cx="6548581" cy="2263139"/>
        </p:xfrm>
        <a:graphic>
          <a:graphicData uri="http://schemas.openxmlformats.org/drawingml/2006/chart">
            <c:chart xmlns:c="http://schemas.openxmlformats.org/drawingml/2006/chart" xmlns:r="http://schemas.openxmlformats.org/officeDocument/2006/relationships" r:id="rId2"/>
          </a:graphicData>
        </a:graphic>
      </p:graphicFrame>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de GFACI</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2024-02</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7" name="Elipse 6">
            <a:extLst>
              <a:ext uri="{FF2B5EF4-FFF2-40B4-BE49-F238E27FC236}">
                <a16:creationId xmlns:a16="http://schemas.microsoft.com/office/drawing/2014/main" id="{1D5096BB-4988-80F4-CC9F-076D42F03DFE}"/>
              </a:ext>
            </a:extLst>
          </p:cNvPr>
          <p:cNvSpPr/>
          <p:nvPr/>
        </p:nvSpPr>
        <p:spPr>
          <a:xfrm>
            <a:off x="958543" y="2293202"/>
            <a:ext cx="2736190" cy="2623789"/>
          </a:xfrm>
          <a:prstGeom prst="ellipse">
            <a:avLst/>
          </a:prstGeom>
          <a:solidFill>
            <a:srgbClr val="459F43"/>
          </a:solidFill>
          <a:ln>
            <a:solidFill>
              <a:srgbClr val="459F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3600" dirty="0">
                <a:solidFill>
                  <a:schemeClr val="bg1"/>
                </a:solidFill>
              </a:rPr>
              <a:t>GFACI 4.235</a:t>
            </a:r>
          </a:p>
        </p:txBody>
      </p:sp>
      <p:cxnSp>
        <p:nvCxnSpPr>
          <p:cNvPr id="6" name="Conector recto 5">
            <a:extLst>
              <a:ext uri="{FF2B5EF4-FFF2-40B4-BE49-F238E27FC236}">
                <a16:creationId xmlns:a16="http://schemas.microsoft.com/office/drawing/2014/main" id="{039A5905-E46E-6DAF-F0B5-D90E9FB7D714}"/>
              </a:ext>
            </a:extLst>
          </p:cNvPr>
          <p:cNvCxnSpPr>
            <a:cxnSpLocks/>
          </p:cNvCxnSpPr>
          <p:nvPr/>
        </p:nvCxnSpPr>
        <p:spPr>
          <a:xfrm>
            <a:off x="5315645" y="5086319"/>
            <a:ext cx="5832000" cy="0"/>
          </a:xfrm>
          <a:prstGeom prst="line">
            <a:avLst/>
          </a:prstGeom>
          <a:ln w="19050">
            <a:solidFill>
              <a:schemeClr val="accent2"/>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8" name="Gráfico 7">
            <a:extLst>
              <a:ext uri="{FF2B5EF4-FFF2-40B4-BE49-F238E27FC236}">
                <a16:creationId xmlns:a16="http://schemas.microsoft.com/office/drawing/2014/main" id="{00000000-0008-0000-0700-000003000000}"/>
              </a:ext>
            </a:extLst>
          </p:cNvPr>
          <p:cNvGraphicFramePr>
            <a:graphicFrameLocks/>
          </p:cNvGraphicFramePr>
          <p:nvPr>
            <p:extLst>
              <p:ext uri="{D42A27DB-BD31-4B8C-83A1-F6EECF244321}">
                <p14:modId xmlns:p14="http://schemas.microsoft.com/office/powerpoint/2010/main" val="4114348368"/>
              </p:ext>
            </p:extLst>
          </p:nvPr>
        </p:nvGraphicFramePr>
        <p:xfrm>
          <a:off x="4793672" y="762535"/>
          <a:ext cx="6548581" cy="3061335"/>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33330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Gráfico 4">
            <a:extLst>
              <a:ext uri="{FF2B5EF4-FFF2-40B4-BE49-F238E27FC236}">
                <a16:creationId xmlns:a16="http://schemas.microsoft.com/office/drawing/2014/main" id="{00000000-0008-0000-0A00-000003000000}"/>
              </a:ext>
            </a:extLst>
          </p:cNvPr>
          <p:cNvGraphicFramePr>
            <a:graphicFrameLocks/>
          </p:cNvGraphicFramePr>
          <p:nvPr>
            <p:extLst>
              <p:ext uri="{D42A27DB-BD31-4B8C-83A1-F6EECF244321}">
                <p14:modId xmlns:p14="http://schemas.microsoft.com/office/powerpoint/2010/main" val="1403218769"/>
              </p:ext>
            </p:extLst>
          </p:nvPr>
        </p:nvGraphicFramePr>
        <p:xfrm>
          <a:off x="4549706" y="929278"/>
          <a:ext cx="7271607" cy="3682440"/>
        </p:xfrm>
        <a:graphic>
          <a:graphicData uri="http://schemas.openxmlformats.org/drawingml/2006/chart">
            <c:chart xmlns:c="http://schemas.openxmlformats.org/drawingml/2006/chart" xmlns:r="http://schemas.openxmlformats.org/officeDocument/2006/relationships" r:id="rId2"/>
          </a:graphicData>
        </a:graphic>
      </p:graphicFrame>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de GFACI</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Histórico Satisfacción GFACI/Áreas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cxnSp>
        <p:nvCxnSpPr>
          <p:cNvPr id="9" name="Conector recto 8">
            <a:extLst>
              <a:ext uri="{FF2B5EF4-FFF2-40B4-BE49-F238E27FC236}">
                <a16:creationId xmlns:a16="http://schemas.microsoft.com/office/drawing/2014/main" id="{C016C101-FF92-EA48-D56F-18BEBE86D99B}"/>
              </a:ext>
            </a:extLst>
          </p:cNvPr>
          <p:cNvCxnSpPr>
            <a:cxnSpLocks/>
          </p:cNvCxnSpPr>
          <p:nvPr/>
        </p:nvCxnSpPr>
        <p:spPr>
          <a:xfrm>
            <a:off x="4985095" y="2426342"/>
            <a:ext cx="6720397" cy="0"/>
          </a:xfrm>
          <a:prstGeom prst="line">
            <a:avLst/>
          </a:prstGeom>
          <a:ln w="28575">
            <a:solidFill>
              <a:schemeClr val="accent2"/>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2" name="Gráfico 1">
            <a:extLst>
              <a:ext uri="{FF2B5EF4-FFF2-40B4-BE49-F238E27FC236}">
                <a16:creationId xmlns:a16="http://schemas.microsoft.com/office/drawing/2014/main" id="{00000000-0008-0000-0A00-000007000000}"/>
              </a:ext>
            </a:extLst>
          </p:cNvPr>
          <p:cNvGraphicFramePr>
            <a:graphicFrameLocks/>
          </p:cNvGraphicFramePr>
          <p:nvPr>
            <p:extLst>
              <p:ext uri="{D42A27DB-BD31-4B8C-83A1-F6EECF244321}">
                <p14:modId xmlns:p14="http://schemas.microsoft.com/office/powerpoint/2010/main" val="3696372113"/>
              </p:ext>
            </p:extLst>
          </p:nvPr>
        </p:nvGraphicFramePr>
        <p:xfrm>
          <a:off x="269721" y="2914363"/>
          <a:ext cx="3979545" cy="169735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Gráfico 2">
            <a:extLst>
              <a:ext uri="{FF2B5EF4-FFF2-40B4-BE49-F238E27FC236}">
                <a16:creationId xmlns:a16="http://schemas.microsoft.com/office/drawing/2014/main" id="{00000000-0008-0000-0A00-000005000000}"/>
              </a:ext>
            </a:extLst>
          </p:cNvPr>
          <p:cNvGraphicFramePr>
            <a:graphicFrameLocks/>
          </p:cNvGraphicFramePr>
          <p:nvPr>
            <p:extLst>
              <p:ext uri="{D42A27DB-BD31-4B8C-83A1-F6EECF244321}">
                <p14:modId xmlns:p14="http://schemas.microsoft.com/office/powerpoint/2010/main" val="1358489618"/>
              </p:ext>
            </p:extLst>
          </p:nvPr>
        </p:nvGraphicFramePr>
        <p:xfrm>
          <a:off x="312335" y="1107655"/>
          <a:ext cx="3936931" cy="164450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Tabla 12">
            <a:extLst>
              <a:ext uri="{FF2B5EF4-FFF2-40B4-BE49-F238E27FC236}">
                <a16:creationId xmlns:a16="http://schemas.microsoft.com/office/drawing/2014/main" id="{4773E7CE-EF0B-C1CA-D29D-6A33FA957E02}"/>
              </a:ext>
            </a:extLst>
          </p:cNvPr>
          <p:cNvGraphicFramePr>
            <a:graphicFrameLocks noGrp="1"/>
          </p:cNvGraphicFramePr>
          <p:nvPr>
            <p:extLst>
              <p:ext uri="{D42A27DB-BD31-4B8C-83A1-F6EECF244321}">
                <p14:modId xmlns:p14="http://schemas.microsoft.com/office/powerpoint/2010/main" val="2019015506"/>
              </p:ext>
            </p:extLst>
          </p:nvPr>
        </p:nvGraphicFramePr>
        <p:xfrm>
          <a:off x="1581150" y="4826768"/>
          <a:ext cx="9029700" cy="1612902"/>
        </p:xfrm>
        <a:graphic>
          <a:graphicData uri="http://schemas.openxmlformats.org/drawingml/2006/table">
            <a:tbl>
              <a:tblPr firstRow="1">
                <a:tableStyleId>{BDBED569-4797-4DF1-A0F4-6AAB3CD982D8}</a:tableStyleId>
              </a:tblPr>
              <a:tblGrid>
                <a:gridCol w="787400">
                  <a:extLst>
                    <a:ext uri="{9D8B030D-6E8A-4147-A177-3AD203B41FA5}">
                      <a16:colId xmlns:a16="http://schemas.microsoft.com/office/drawing/2014/main" val="859367092"/>
                    </a:ext>
                  </a:extLst>
                </a:gridCol>
                <a:gridCol w="927100">
                  <a:extLst>
                    <a:ext uri="{9D8B030D-6E8A-4147-A177-3AD203B41FA5}">
                      <a16:colId xmlns:a16="http://schemas.microsoft.com/office/drawing/2014/main" val="1298082401"/>
                    </a:ext>
                  </a:extLst>
                </a:gridCol>
                <a:gridCol w="1282700">
                  <a:extLst>
                    <a:ext uri="{9D8B030D-6E8A-4147-A177-3AD203B41FA5}">
                      <a16:colId xmlns:a16="http://schemas.microsoft.com/office/drawing/2014/main" val="2269202701"/>
                    </a:ext>
                  </a:extLst>
                </a:gridCol>
                <a:gridCol w="1041400">
                  <a:extLst>
                    <a:ext uri="{9D8B030D-6E8A-4147-A177-3AD203B41FA5}">
                      <a16:colId xmlns:a16="http://schemas.microsoft.com/office/drawing/2014/main" val="1994197433"/>
                    </a:ext>
                  </a:extLst>
                </a:gridCol>
                <a:gridCol w="1003300">
                  <a:extLst>
                    <a:ext uri="{9D8B030D-6E8A-4147-A177-3AD203B41FA5}">
                      <a16:colId xmlns:a16="http://schemas.microsoft.com/office/drawing/2014/main" val="1024898767"/>
                    </a:ext>
                  </a:extLst>
                </a:gridCol>
                <a:gridCol w="965200">
                  <a:extLst>
                    <a:ext uri="{9D8B030D-6E8A-4147-A177-3AD203B41FA5}">
                      <a16:colId xmlns:a16="http://schemas.microsoft.com/office/drawing/2014/main" val="3915407548"/>
                    </a:ext>
                  </a:extLst>
                </a:gridCol>
                <a:gridCol w="1231900">
                  <a:extLst>
                    <a:ext uri="{9D8B030D-6E8A-4147-A177-3AD203B41FA5}">
                      <a16:colId xmlns:a16="http://schemas.microsoft.com/office/drawing/2014/main" val="3645546221"/>
                    </a:ext>
                  </a:extLst>
                </a:gridCol>
                <a:gridCol w="901700">
                  <a:extLst>
                    <a:ext uri="{9D8B030D-6E8A-4147-A177-3AD203B41FA5}">
                      <a16:colId xmlns:a16="http://schemas.microsoft.com/office/drawing/2014/main" val="752339153"/>
                    </a:ext>
                  </a:extLst>
                </a:gridCol>
                <a:gridCol w="889000">
                  <a:extLst>
                    <a:ext uri="{9D8B030D-6E8A-4147-A177-3AD203B41FA5}">
                      <a16:colId xmlns:a16="http://schemas.microsoft.com/office/drawing/2014/main" val="2030081773"/>
                    </a:ext>
                  </a:extLst>
                </a:gridCol>
              </a:tblGrid>
              <a:tr h="268817">
                <a:tc>
                  <a:txBody>
                    <a:bodyPr/>
                    <a:lstStyle/>
                    <a:p>
                      <a:pPr algn="ctr" fontAlgn="ctr"/>
                      <a:r>
                        <a:rPr lang="es-PE" sz="1100" b="1" u="none" strike="noStrike" dirty="0">
                          <a:solidFill>
                            <a:srgbClr val="000000"/>
                          </a:solidFill>
                          <a:effectLst/>
                        </a:rPr>
                        <a:t>AÑO</a:t>
                      </a:r>
                      <a:endParaRPr lang="es-PE" sz="1100" b="1" i="0" u="none" strike="noStrike" dirty="0">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TI y Sistemas</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dirty="0">
                          <a:solidFill>
                            <a:srgbClr val="000000"/>
                          </a:solidFill>
                          <a:effectLst/>
                        </a:rPr>
                        <a:t>Finanzas y Tesorería</a:t>
                      </a:r>
                      <a:endParaRPr lang="es-PE" sz="1100" b="1" i="0" u="none" strike="noStrike" dirty="0">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Legal</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Administración</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Contabilidad</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Control de Gestión</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Compras</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dirty="0">
                          <a:solidFill>
                            <a:srgbClr val="000000"/>
                          </a:solidFill>
                          <a:effectLst/>
                        </a:rPr>
                        <a:t>Riesgos</a:t>
                      </a:r>
                      <a:endParaRPr lang="es-PE" sz="1100" b="1" i="0" u="none" strike="noStrike" dirty="0">
                        <a:solidFill>
                          <a:srgbClr val="000000"/>
                        </a:solidFill>
                        <a:effectLst/>
                        <a:latin typeface="Calibri" panose="020F0502020204030204" pitchFamily="34" charset="0"/>
                      </a:endParaRPr>
                    </a:p>
                  </a:txBody>
                  <a:tcPr marL="0" marR="0" marT="0" marB="0" anchor="ctr">
                    <a:solidFill>
                      <a:schemeClr val="bg1">
                        <a:lumMod val="95000"/>
                      </a:schemeClr>
                    </a:solidFill>
                  </a:tcPr>
                </a:tc>
                <a:extLst>
                  <a:ext uri="{0D108BD9-81ED-4DB2-BD59-A6C34878D82A}">
                    <a16:rowId xmlns:a16="http://schemas.microsoft.com/office/drawing/2014/main" val="3619530378"/>
                  </a:ext>
                </a:extLst>
              </a:tr>
              <a:tr h="268817">
                <a:tc>
                  <a:txBody>
                    <a:bodyPr/>
                    <a:lstStyle/>
                    <a:p>
                      <a:pPr algn="ctr" fontAlgn="ctr"/>
                      <a:r>
                        <a:rPr lang="es-PE" sz="1100" b="0" u="none" strike="noStrike">
                          <a:solidFill>
                            <a:srgbClr val="000000"/>
                          </a:solidFill>
                          <a:effectLst/>
                        </a:rPr>
                        <a:t>2021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4.080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3.790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4.050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3.310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385414115"/>
                  </a:ext>
                </a:extLst>
              </a:tr>
              <a:tr h="268817">
                <a:tc>
                  <a:txBody>
                    <a:bodyPr/>
                    <a:lstStyle/>
                    <a:p>
                      <a:pPr algn="ctr" fontAlgn="ctr"/>
                      <a:r>
                        <a:rPr lang="es-PE" sz="1100" b="0" u="none" strike="noStrike">
                          <a:solidFill>
                            <a:srgbClr val="000000"/>
                          </a:solidFill>
                          <a:effectLst/>
                        </a:rPr>
                        <a:t>2022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4.209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3.992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4.007</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4.002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4.028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2.956</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1580196864"/>
                  </a:ext>
                </a:extLst>
              </a:tr>
              <a:tr h="268817">
                <a:tc>
                  <a:txBody>
                    <a:bodyPr/>
                    <a:lstStyle/>
                    <a:p>
                      <a:pPr algn="ctr" fontAlgn="ctr"/>
                      <a:r>
                        <a:rPr lang="es-PE" sz="1100" b="0" u="none" strike="noStrike">
                          <a:solidFill>
                            <a:srgbClr val="000000"/>
                          </a:solidFill>
                          <a:effectLst/>
                        </a:rPr>
                        <a:t>2023</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4.148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3.791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4.298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4.075</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4.160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4.251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3.439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4.167</a:t>
                      </a:r>
                      <a:endParaRPr lang="es-PE" sz="1100" b="0" i="0" u="none" strike="noStrike" dirty="0">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1006262715"/>
                  </a:ext>
                </a:extLst>
              </a:tr>
              <a:tr h="268817">
                <a:tc>
                  <a:txBody>
                    <a:bodyPr/>
                    <a:lstStyle/>
                    <a:p>
                      <a:pPr algn="ctr" fontAlgn="ctr"/>
                      <a:r>
                        <a:rPr lang="es-PE" sz="1100" b="0" u="none" strike="noStrike">
                          <a:solidFill>
                            <a:srgbClr val="000000"/>
                          </a:solidFill>
                          <a:effectLst/>
                        </a:rPr>
                        <a:t>2024-01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4.460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4.529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4.271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4.193</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4.407</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3.539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4.244</a:t>
                      </a:r>
                      <a:endParaRPr lang="es-PE" sz="1100" b="0" i="0" u="none" strike="noStrike" dirty="0">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315562001"/>
                  </a:ext>
                </a:extLst>
              </a:tr>
              <a:tr h="268817">
                <a:tc>
                  <a:txBody>
                    <a:bodyPr/>
                    <a:lstStyle/>
                    <a:p>
                      <a:pPr algn="ctr" fontAlgn="ctr"/>
                      <a:r>
                        <a:rPr lang="es-PE" sz="1100" b="1" i="0" u="none" strike="noStrike" dirty="0">
                          <a:solidFill>
                            <a:srgbClr val="000000"/>
                          </a:solidFill>
                          <a:effectLst/>
                          <a:latin typeface="Calibri" panose="020F0502020204030204" pitchFamily="34" charset="0"/>
                        </a:rPr>
                        <a:t>2024-02</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4.473</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4.399</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4.336</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4.263</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4.387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4.337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3.437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4.247</a:t>
                      </a:r>
                    </a:p>
                  </a:txBody>
                  <a:tcPr marL="0" marR="0" marT="0" marB="0" anchor="ctr"/>
                </a:tc>
                <a:extLst>
                  <a:ext uri="{0D108BD9-81ED-4DB2-BD59-A6C34878D82A}">
                    <a16:rowId xmlns:a16="http://schemas.microsoft.com/office/drawing/2014/main" val="61240646"/>
                  </a:ext>
                </a:extLst>
              </a:tr>
            </a:tbl>
          </a:graphicData>
        </a:graphic>
      </p:graphicFrame>
    </p:spTree>
    <p:extLst>
      <p:ext uri="{BB962C8B-B14F-4D97-AF65-F5344CB8AC3E}">
        <p14:creationId xmlns:p14="http://schemas.microsoft.com/office/powerpoint/2010/main" val="788582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SIG</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27588C57-ACFD-4D3D-B0B6-30D3F177F751}"/>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42534215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5C6EB-51A9-4F1D-01A0-C6B272472207}"/>
            </a:ext>
          </a:extLst>
        </p:cNvPr>
        <p:cNvGrpSpPr/>
        <p:nvPr/>
      </p:nvGrpSpPr>
      <p:grpSpPr>
        <a:xfrm>
          <a:off x="0" y="0"/>
          <a:ext cx="0" cy="0"/>
          <a:chOff x="0" y="0"/>
          <a:chExt cx="0" cy="0"/>
        </a:xfrm>
      </p:grpSpPr>
      <p:cxnSp>
        <p:nvCxnSpPr>
          <p:cNvPr id="11" name="Conector recto 10">
            <a:extLst>
              <a:ext uri="{FF2B5EF4-FFF2-40B4-BE49-F238E27FC236}">
                <a16:creationId xmlns:a16="http://schemas.microsoft.com/office/drawing/2014/main" id="{2E3557FF-90CA-7926-7E70-CEA33C015A58}"/>
              </a:ext>
            </a:extLst>
          </p:cNvPr>
          <p:cNvCxnSpPr>
            <a:cxnSpLocks/>
          </p:cNvCxnSpPr>
          <p:nvPr/>
        </p:nvCxnSpPr>
        <p:spPr>
          <a:xfrm>
            <a:off x="370686" y="677553"/>
            <a:ext cx="11422199" cy="6289"/>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a:extLst>
              <a:ext uri="{FF2B5EF4-FFF2-40B4-BE49-F238E27FC236}">
                <a16:creationId xmlns:a16="http://schemas.microsoft.com/office/drawing/2014/main" id="{A1E85176-7E48-140D-29A3-06225E861CEA}"/>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a:extLst>
              <a:ext uri="{FF2B5EF4-FFF2-40B4-BE49-F238E27FC236}">
                <a16:creationId xmlns:a16="http://schemas.microsoft.com/office/drawing/2014/main" id="{99252F88-75F2-BEF6-9992-71B3D647258A}"/>
              </a:ext>
            </a:extLst>
          </p:cNvPr>
          <p:cNvSpPr txBox="1">
            <a:spLocks/>
          </p:cNvSpPr>
          <p:nvPr/>
        </p:nvSpPr>
        <p:spPr>
          <a:xfrm>
            <a:off x="317726" y="283147"/>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SIG</a:t>
            </a:r>
          </a:p>
        </p:txBody>
      </p:sp>
      <p:sp>
        <p:nvSpPr>
          <p:cNvPr id="12" name="Título 1">
            <a:extLst>
              <a:ext uri="{FF2B5EF4-FFF2-40B4-BE49-F238E27FC236}">
                <a16:creationId xmlns:a16="http://schemas.microsoft.com/office/drawing/2014/main" id="{FD4B836D-1604-8804-476F-72E4DA37E719}"/>
              </a:ext>
            </a:extLst>
          </p:cNvPr>
          <p:cNvSpPr txBox="1">
            <a:spLocks/>
          </p:cNvSpPr>
          <p:nvPr/>
        </p:nvSpPr>
        <p:spPr>
          <a:xfrm>
            <a:off x="370685" y="797037"/>
            <a:ext cx="4977169" cy="26448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63 servicios</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 </a:t>
            </a:r>
            <a:r>
              <a:rPr lang="es-ES_tradnl" sz="1500" dirty="0" err="1">
                <a:solidFill>
                  <a:schemeClr val="bg1">
                    <a:lumMod val="50000"/>
                  </a:schemeClr>
                </a:solidFill>
                <a:latin typeface="Arial" panose="020B0604020202020204" pitchFamily="34" charset="0"/>
                <a:ea typeface="Verdana" charset="0"/>
                <a:cs typeface="Arial" panose="020B0604020202020204" pitchFamily="34" charset="0"/>
              </a:rPr>
              <a:t>Multiarea</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7" name="CuadroTexto 16">
            <a:extLst>
              <a:ext uri="{FF2B5EF4-FFF2-40B4-BE49-F238E27FC236}">
                <a16:creationId xmlns:a16="http://schemas.microsoft.com/office/drawing/2014/main" id="{1372FC7F-9943-8E72-634D-28B50DDF5414}"/>
              </a:ext>
            </a:extLst>
          </p:cNvPr>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a:extLst>
              <a:ext uri="{FF2B5EF4-FFF2-40B4-BE49-F238E27FC236}">
                <a16:creationId xmlns:a16="http://schemas.microsoft.com/office/drawing/2014/main" id="{71D7A90C-C24E-B50C-665D-06AEB513CFA7}"/>
              </a:ext>
            </a:extLst>
          </p:cNvPr>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a:extLst>
              <a:ext uri="{FF2B5EF4-FFF2-40B4-BE49-F238E27FC236}">
                <a16:creationId xmlns:a16="http://schemas.microsoft.com/office/drawing/2014/main" id="{40ABD055-B502-05EE-50DB-B6D5C2D7D00D}"/>
              </a:ext>
            </a:extLst>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9" name="Tabla 8">
            <a:extLst>
              <a:ext uri="{FF2B5EF4-FFF2-40B4-BE49-F238E27FC236}">
                <a16:creationId xmlns:a16="http://schemas.microsoft.com/office/drawing/2014/main" id="{08401A54-97B9-091E-0E46-FFA9EA877D49}"/>
              </a:ext>
            </a:extLst>
          </p:cNvPr>
          <p:cNvGraphicFramePr>
            <a:graphicFrameLocks noGrp="1"/>
          </p:cNvGraphicFramePr>
          <p:nvPr/>
        </p:nvGraphicFramePr>
        <p:xfrm>
          <a:off x="243835" y="1114435"/>
          <a:ext cx="5554299" cy="1587500"/>
        </p:xfrm>
        <a:graphic>
          <a:graphicData uri="http://schemas.openxmlformats.org/drawingml/2006/table">
            <a:tbl>
              <a:tblPr>
                <a:tableStyleId>{5C22544A-7EE6-4342-B048-85BDC9FD1C3A}</a:tableStyleId>
              </a:tblPr>
              <a:tblGrid>
                <a:gridCol w="753130">
                  <a:extLst>
                    <a:ext uri="{9D8B030D-6E8A-4147-A177-3AD203B41FA5}">
                      <a16:colId xmlns:a16="http://schemas.microsoft.com/office/drawing/2014/main" val="166112684"/>
                    </a:ext>
                  </a:extLst>
                </a:gridCol>
                <a:gridCol w="3188634">
                  <a:extLst>
                    <a:ext uri="{9D8B030D-6E8A-4147-A177-3AD203B41FA5}">
                      <a16:colId xmlns:a16="http://schemas.microsoft.com/office/drawing/2014/main" val="3579034207"/>
                    </a:ext>
                  </a:extLst>
                </a:gridCol>
                <a:gridCol w="974094">
                  <a:extLst>
                    <a:ext uri="{9D8B030D-6E8A-4147-A177-3AD203B41FA5}">
                      <a16:colId xmlns:a16="http://schemas.microsoft.com/office/drawing/2014/main" val="4232475900"/>
                    </a:ext>
                  </a:extLst>
                </a:gridCol>
                <a:gridCol w="638441">
                  <a:extLst>
                    <a:ext uri="{9D8B030D-6E8A-4147-A177-3AD203B41FA5}">
                      <a16:colId xmlns:a16="http://schemas.microsoft.com/office/drawing/2014/main" val="4034335278"/>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extLst>
                  <a:ext uri="{0D108BD9-81ED-4DB2-BD59-A6C34878D82A}">
                    <a16:rowId xmlns:a16="http://schemas.microsoft.com/office/drawing/2014/main" val="485757578"/>
                  </a:ext>
                </a:extLst>
              </a:tr>
              <a:tr h="184150">
                <a:tc>
                  <a:txBody>
                    <a:bodyPr/>
                    <a:lstStyle/>
                    <a:p>
                      <a:pPr algn="ctr" fontAlgn="b"/>
                      <a:r>
                        <a:rPr lang="es-PE" sz="1100" b="0" i="0" u="none" strike="noStrike" dirty="0">
                          <a:solidFill>
                            <a:srgbClr val="000000"/>
                          </a:solidFill>
                          <a:effectLst/>
                          <a:latin typeface="Calibri" panose="020F0502020204030204" pitchFamily="34" charset="0"/>
                        </a:rPr>
                        <a:t>18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Certificación de ISCC </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4.377</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SIG</a:t>
                      </a:r>
                    </a:p>
                  </a:txBody>
                  <a:tcPr marL="7620" marR="7620" marT="7620" marB="0" anchor="ctr"/>
                </a:tc>
                <a:extLst>
                  <a:ext uri="{0D108BD9-81ED-4DB2-BD59-A6C34878D82A}">
                    <a16:rowId xmlns:a16="http://schemas.microsoft.com/office/drawing/2014/main" val="999811304"/>
                  </a:ext>
                </a:extLst>
              </a:tr>
              <a:tr h="184150">
                <a:tc>
                  <a:txBody>
                    <a:bodyPr/>
                    <a:lstStyle/>
                    <a:p>
                      <a:pPr algn="ctr" fontAlgn="b"/>
                      <a:r>
                        <a:rPr lang="es-PE" sz="1100" b="0" i="0" u="none" strike="noStrike">
                          <a:solidFill>
                            <a:srgbClr val="000000"/>
                          </a:solidFill>
                          <a:effectLst/>
                          <a:latin typeface="Calibri" panose="020F0502020204030204" pitchFamily="34" charset="0"/>
                        </a:rPr>
                        <a:t>40</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Recojo de Residuos de los almacenes temporales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4.204</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SIG</a:t>
                      </a:r>
                    </a:p>
                  </a:txBody>
                  <a:tcPr marL="7620" marR="7620" marT="7620" marB="0" anchor="ctr"/>
                </a:tc>
                <a:extLst>
                  <a:ext uri="{0D108BD9-81ED-4DB2-BD59-A6C34878D82A}">
                    <a16:rowId xmlns:a16="http://schemas.microsoft.com/office/drawing/2014/main" val="863905690"/>
                  </a:ext>
                </a:extLst>
              </a:tr>
              <a:tr h="184150">
                <a:tc>
                  <a:txBody>
                    <a:bodyPr/>
                    <a:lstStyle/>
                    <a:p>
                      <a:pPr algn="ctr" fontAlgn="b"/>
                      <a:r>
                        <a:rPr lang="es-PE" sz="1100" b="0" i="0" u="none" strike="noStrike">
                          <a:solidFill>
                            <a:srgbClr val="000000"/>
                          </a:solidFill>
                          <a:effectLst/>
                          <a:latin typeface="Calibri" panose="020F0502020204030204" pitchFamily="34" charset="0"/>
                        </a:rPr>
                        <a:t>41</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Capacitación, Asesoría, Auditoría referidos a temas ambientales, ISCC, procesos, SGD</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4.200</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SIG</a:t>
                      </a:r>
                    </a:p>
                  </a:txBody>
                  <a:tcPr marL="7620" marR="7620" marT="7620" marB="0" anchor="ctr"/>
                </a:tc>
                <a:extLst>
                  <a:ext uri="{0D108BD9-81ED-4DB2-BD59-A6C34878D82A}">
                    <a16:rowId xmlns:a16="http://schemas.microsoft.com/office/drawing/2014/main" val="2177513923"/>
                  </a:ext>
                </a:extLst>
              </a:tr>
              <a:tr h="184150">
                <a:tc>
                  <a:txBody>
                    <a:bodyPr/>
                    <a:lstStyle/>
                    <a:p>
                      <a:pPr algn="ctr" fontAlgn="b"/>
                      <a:r>
                        <a:rPr lang="es-PE" sz="1100" b="0" i="0" u="none" strike="noStrike">
                          <a:solidFill>
                            <a:srgbClr val="000000"/>
                          </a:solidFill>
                          <a:effectLst/>
                          <a:latin typeface="Calibri" panose="020F0502020204030204" pitchFamily="34" charset="0"/>
                        </a:rPr>
                        <a:t>42</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Gestión Ambiental referidos a cumplimientos ambientales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4.196</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SIG</a:t>
                      </a:r>
                    </a:p>
                  </a:txBody>
                  <a:tcPr marL="7620" marR="7620" marT="7620" marB="0" anchor="ctr"/>
                </a:tc>
                <a:extLst>
                  <a:ext uri="{0D108BD9-81ED-4DB2-BD59-A6C34878D82A}">
                    <a16:rowId xmlns:a16="http://schemas.microsoft.com/office/drawing/2014/main" val="3455036525"/>
                  </a:ext>
                </a:extLst>
              </a:tr>
              <a:tr h="161915">
                <a:tc>
                  <a:txBody>
                    <a:bodyPr/>
                    <a:lstStyle/>
                    <a:p>
                      <a:pPr algn="ctr" fontAlgn="b"/>
                      <a:r>
                        <a:rPr lang="es-PE" sz="1100" b="0" i="0" u="none" strike="noStrike">
                          <a:solidFill>
                            <a:srgbClr val="000000"/>
                          </a:solidFill>
                          <a:effectLst/>
                          <a:latin typeface="Calibri" panose="020F0502020204030204" pitchFamily="34" charset="0"/>
                        </a:rPr>
                        <a:t>46</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Gestión por Procesos referidos a la mejora de las actividades agrícolas, operaciones</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4.170</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SIG</a:t>
                      </a:r>
                    </a:p>
                  </a:txBody>
                  <a:tcPr marL="7620" marR="7620" marT="7620" marB="0" anchor="ctr"/>
                </a:tc>
                <a:extLst>
                  <a:ext uri="{0D108BD9-81ED-4DB2-BD59-A6C34878D82A}">
                    <a16:rowId xmlns:a16="http://schemas.microsoft.com/office/drawing/2014/main" val="1999218495"/>
                  </a:ext>
                </a:extLst>
              </a:tr>
            </a:tbl>
          </a:graphicData>
        </a:graphic>
      </p:graphicFrame>
      <p:graphicFrame>
        <p:nvGraphicFramePr>
          <p:cNvPr id="2" name="Gráfico 1">
            <a:extLst>
              <a:ext uri="{FF2B5EF4-FFF2-40B4-BE49-F238E27FC236}">
                <a16:creationId xmlns:a16="http://schemas.microsoft.com/office/drawing/2014/main" id="{E2FF3341-E5EF-4175-8B5E-ABA071C9CA76}"/>
              </a:ext>
            </a:extLst>
          </p:cNvPr>
          <p:cNvGraphicFramePr>
            <a:graphicFrameLocks/>
          </p:cNvGraphicFramePr>
          <p:nvPr/>
        </p:nvGraphicFramePr>
        <p:xfrm>
          <a:off x="736943" y="3109668"/>
          <a:ext cx="4766310" cy="285581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Gráfico 2">
            <a:extLst>
              <a:ext uri="{FF2B5EF4-FFF2-40B4-BE49-F238E27FC236}">
                <a16:creationId xmlns:a16="http://schemas.microsoft.com/office/drawing/2014/main" id="{5E5B333F-6D80-CB29-D1B0-018F9685EB45}"/>
              </a:ext>
            </a:extLst>
          </p:cNvPr>
          <p:cNvGraphicFramePr>
            <a:graphicFrameLocks/>
          </p:cNvGraphicFramePr>
          <p:nvPr/>
        </p:nvGraphicFramePr>
        <p:xfrm>
          <a:off x="6509563" y="875488"/>
          <a:ext cx="5283322" cy="2568079"/>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Gráfico 3">
            <a:extLst>
              <a:ext uri="{FF2B5EF4-FFF2-40B4-BE49-F238E27FC236}">
                <a16:creationId xmlns:a16="http://schemas.microsoft.com/office/drawing/2014/main" id="{44104D06-EE2B-4158-8F5C-025F23B5FB1E}"/>
              </a:ext>
            </a:extLst>
          </p:cNvPr>
          <p:cNvGraphicFramePr>
            <a:graphicFrameLocks/>
          </p:cNvGraphicFramePr>
          <p:nvPr/>
        </p:nvGraphicFramePr>
        <p:xfrm>
          <a:off x="6509563" y="3692962"/>
          <a:ext cx="5283322" cy="279698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0481241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22199" cy="6289"/>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317726" y="283147"/>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SIG</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2" name="Gráfico 1">
            <a:extLst>
              <a:ext uri="{FF2B5EF4-FFF2-40B4-BE49-F238E27FC236}">
                <a16:creationId xmlns:a16="http://schemas.microsoft.com/office/drawing/2014/main" id="{D86C035B-140E-DECC-CBBE-0A30AA99E386}"/>
              </a:ext>
            </a:extLst>
          </p:cNvPr>
          <p:cNvGraphicFramePr>
            <a:graphicFrameLocks/>
          </p:cNvGraphicFramePr>
          <p:nvPr/>
        </p:nvGraphicFramePr>
        <p:xfrm>
          <a:off x="410084" y="863960"/>
          <a:ext cx="5444124" cy="263331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Gráfico 2">
            <a:extLst>
              <a:ext uri="{FF2B5EF4-FFF2-40B4-BE49-F238E27FC236}">
                <a16:creationId xmlns:a16="http://schemas.microsoft.com/office/drawing/2014/main" id="{602749F0-41A0-D09C-AC9A-5EE28EFF5B57}"/>
              </a:ext>
            </a:extLst>
          </p:cNvPr>
          <p:cNvGraphicFramePr>
            <a:graphicFrameLocks/>
          </p:cNvGraphicFramePr>
          <p:nvPr/>
        </p:nvGraphicFramePr>
        <p:xfrm>
          <a:off x="6421218" y="864237"/>
          <a:ext cx="5650808" cy="263303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Gráfico 3">
            <a:extLst>
              <a:ext uri="{FF2B5EF4-FFF2-40B4-BE49-F238E27FC236}">
                <a16:creationId xmlns:a16="http://schemas.microsoft.com/office/drawing/2014/main" id="{CBCCDC28-A247-748F-D168-69B4C6534B0A}"/>
              </a:ext>
            </a:extLst>
          </p:cNvPr>
          <p:cNvGraphicFramePr>
            <a:graphicFrameLocks/>
          </p:cNvGraphicFramePr>
          <p:nvPr/>
        </p:nvGraphicFramePr>
        <p:xfrm>
          <a:off x="1954887" y="3813242"/>
          <a:ext cx="8964953" cy="2796029"/>
        </p:xfrm>
        <a:graphic>
          <a:graphicData uri="http://schemas.openxmlformats.org/drawingml/2006/chart">
            <c:chart xmlns:c="http://schemas.openxmlformats.org/drawingml/2006/chart" xmlns:r="http://schemas.openxmlformats.org/officeDocument/2006/relationships" r:id="rId6"/>
          </a:graphicData>
        </a:graphic>
      </p:graphicFrame>
      <p:sp>
        <p:nvSpPr>
          <p:cNvPr id="7" name="CuadroTexto 6">
            <a:extLst>
              <a:ext uri="{FF2B5EF4-FFF2-40B4-BE49-F238E27FC236}">
                <a16:creationId xmlns:a16="http://schemas.microsoft.com/office/drawing/2014/main" id="{83054B46-518C-41AB-BD9C-575C05AD65A5}"/>
              </a:ext>
            </a:extLst>
          </p:cNvPr>
          <p:cNvSpPr txBox="1"/>
          <p:nvPr/>
        </p:nvSpPr>
        <p:spPr>
          <a:xfrm>
            <a:off x="502972" y="2995873"/>
            <a:ext cx="598241" cy="307777"/>
          </a:xfrm>
          <a:prstGeom prst="rect">
            <a:avLst/>
          </a:prstGeom>
          <a:solidFill>
            <a:srgbClr val="0B84A5"/>
          </a:solidFill>
        </p:spPr>
        <p:txBody>
          <a:bodyPr wrap="square" rtlCol="0">
            <a:spAutoFit/>
          </a:bodyPr>
          <a:lstStyle/>
          <a:p>
            <a:r>
              <a:rPr lang="es-PE" sz="1400" b="1" dirty="0">
                <a:solidFill>
                  <a:schemeClr val="bg1"/>
                </a:solidFill>
              </a:rPr>
              <a:t>4.230</a:t>
            </a:r>
          </a:p>
        </p:txBody>
      </p:sp>
    </p:spTree>
    <p:extLst>
      <p:ext uri="{BB962C8B-B14F-4D97-AF65-F5344CB8AC3E}">
        <p14:creationId xmlns:p14="http://schemas.microsoft.com/office/powerpoint/2010/main" val="2858345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SIG</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2862322"/>
          </a:xfrm>
          <a:prstGeom prst="rect">
            <a:avLst/>
          </a:prstGeom>
        </p:spPr>
        <p:txBody>
          <a:bodyPr wrap="square">
            <a:spAutoFit/>
          </a:bodyPr>
          <a:lstStyle/>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Mejorar  practicas en la disposición de residuos solidos (clasificación, organización y almacenamiento) en fabrica y fundos.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El equipo de sistema de gestión viene fortaleciendo y respaldando los procesos agrícolas. Una sugerencia sería evaluar la opción de incrementar el alcance de sus capacitaciones en el área agrícola, es decir, no solo llegar hasta supervisores, sino que se podría involucrar a capataces y controladores, es decir, mandos medios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Mas capacitaciones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Excelente gestión!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Participar en las reuniones de IOM para mostrar sus avances con respecto SGD y ambientales.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Su siente un apoyo constante a todas las áreas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muy buen equipo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mayor número de capacitaciones.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Realizar auditorias ambientales internas, para ver puntos de mejora.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dar mayor soporte a las áreas del proceso (involucrarse mas con el proceso para poder dar mejor soporte)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 equipo.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 trabajo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ok</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21375201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dondear rectángulo de esquina diagonal 10">
            <a:extLst>
              <a:ext uri="{FF2B5EF4-FFF2-40B4-BE49-F238E27FC236}">
                <a16:creationId xmlns:a16="http://schemas.microsoft.com/office/drawing/2014/main" id="{68E45BB1-0D41-CF45-B1EE-0F63AC9AB321}"/>
              </a:ext>
            </a:extLst>
          </p:cNvPr>
          <p:cNvSpPr/>
          <p:nvPr/>
        </p:nvSpPr>
        <p:spPr>
          <a:xfrm>
            <a:off x="319489" y="308472"/>
            <a:ext cx="5166911" cy="6235547"/>
          </a:xfrm>
          <a:prstGeom prst="round2DiagRect">
            <a:avLst>
              <a:gd name="adj1" fmla="val 8071"/>
              <a:gd name="adj2" fmla="val 0"/>
            </a:avLst>
          </a:prstGeom>
          <a:blipFill dpi="0" rotWithShape="1">
            <a:blip r:embed="rId2"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3"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a:t>
            </a:r>
            <a:r>
              <a:rPr lang="es-MX" sz="3000" b="1" dirty="0">
                <a:solidFill>
                  <a:srgbClr val="009F43"/>
                </a:solidFill>
                <a:latin typeface="Arial" panose="020B0604020202020204" pitchFamily="34" charset="0"/>
                <a:ea typeface="Verdana" charset="0"/>
                <a:cs typeface="Arial" panose="020B0604020202020204" pitchFamily="34" charset="0"/>
              </a:rPr>
              <a:t>Seguridad</a:t>
            </a:r>
            <a:endParaRPr lang="es-ES_tradnl" sz="3000" b="1" dirty="0">
              <a:solidFill>
                <a:srgbClr val="009F43"/>
              </a:solidFill>
              <a:latin typeface="Arial" panose="020B0604020202020204" pitchFamily="34" charset="0"/>
              <a:ea typeface="Verdana" charset="0"/>
              <a:cs typeface="Arial" panose="020B0604020202020204" pitchFamily="34" charset="0"/>
            </a:endParaRP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Tree>
    <p:extLst>
      <p:ext uri="{BB962C8B-B14F-4D97-AF65-F5344CB8AC3E}">
        <p14:creationId xmlns:p14="http://schemas.microsoft.com/office/powerpoint/2010/main" val="25826195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90594"/>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Seguridad</a:t>
            </a:r>
          </a:p>
        </p:txBody>
      </p:sp>
      <p:cxnSp>
        <p:nvCxnSpPr>
          <p:cNvPr id="11" name="Conector recto 10"/>
          <p:cNvCxnSpPr>
            <a:cxnSpLocks/>
          </p:cNvCxnSpPr>
          <p:nvPr/>
        </p:nvCxnSpPr>
        <p:spPr>
          <a:xfrm>
            <a:off x="370686" y="428171"/>
            <a:ext cx="11392689"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24089" y="479482"/>
            <a:ext cx="4880764"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4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400" b="1" u="sng" dirty="0">
                <a:solidFill>
                  <a:schemeClr val="bg1">
                    <a:lumMod val="50000"/>
                  </a:schemeClr>
                </a:solidFill>
                <a:latin typeface="Arial" panose="020B0604020202020204" pitchFamily="34" charset="0"/>
                <a:ea typeface="Verdana" charset="0"/>
                <a:cs typeface="Arial" panose="020B0604020202020204" pitchFamily="34" charset="0"/>
              </a:rPr>
              <a:t>63 servicios</a:t>
            </a:r>
            <a:r>
              <a:rPr lang="es-ES_tradnl" sz="1400" dirty="0">
                <a:solidFill>
                  <a:schemeClr val="bg1">
                    <a:lumMod val="50000"/>
                  </a:schemeClr>
                </a:solidFill>
                <a:latin typeface="Arial" panose="020B0604020202020204" pitchFamily="34" charset="0"/>
                <a:ea typeface="Verdana" charset="0"/>
                <a:cs typeface="Arial" panose="020B0604020202020204" pitchFamily="34" charset="0"/>
              </a:rPr>
              <a:t> 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7" name="Tabla 6">
            <a:extLst>
              <a:ext uri="{FF2B5EF4-FFF2-40B4-BE49-F238E27FC236}">
                <a16:creationId xmlns:a16="http://schemas.microsoft.com/office/drawing/2014/main" id="{65D171B2-52F1-0806-C6EC-6CFC7FF91EC2}"/>
              </a:ext>
            </a:extLst>
          </p:cNvPr>
          <p:cNvGraphicFramePr>
            <a:graphicFrameLocks noGrp="1"/>
          </p:cNvGraphicFramePr>
          <p:nvPr>
            <p:extLst>
              <p:ext uri="{D42A27DB-BD31-4B8C-83A1-F6EECF244321}">
                <p14:modId xmlns:p14="http://schemas.microsoft.com/office/powerpoint/2010/main" val="1540966804"/>
              </p:ext>
            </p:extLst>
          </p:nvPr>
        </p:nvGraphicFramePr>
        <p:xfrm>
          <a:off x="321276" y="765749"/>
          <a:ext cx="6171564" cy="3581058"/>
        </p:xfrm>
        <a:graphic>
          <a:graphicData uri="http://schemas.openxmlformats.org/drawingml/2006/table">
            <a:tbl>
              <a:tblPr>
                <a:tableStyleId>{5C22544A-7EE6-4342-B048-85BDC9FD1C3A}</a:tableStyleId>
              </a:tblPr>
              <a:tblGrid>
                <a:gridCol w="500129">
                  <a:extLst>
                    <a:ext uri="{9D8B030D-6E8A-4147-A177-3AD203B41FA5}">
                      <a16:colId xmlns:a16="http://schemas.microsoft.com/office/drawing/2014/main" val="2394772586"/>
                    </a:ext>
                  </a:extLst>
                </a:gridCol>
                <a:gridCol w="4394984">
                  <a:extLst>
                    <a:ext uri="{9D8B030D-6E8A-4147-A177-3AD203B41FA5}">
                      <a16:colId xmlns:a16="http://schemas.microsoft.com/office/drawing/2014/main" val="2944050009"/>
                    </a:ext>
                  </a:extLst>
                </a:gridCol>
                <a:gridCol w="667363">
                  <a:extLst>
                    <a:ext uri="{9D8B030D-6E8A-4147-A177-3AD203B41FA5}">
                      <a16:colId xmlns:a16="http://schemas.microsoft.com/office/drawing/2014/main" val="2175742647"/>
                    </a:ext>
                  </a:extLst>
                </a:gridCol>
                <a:gridCol w="609088">
                  <a:extLst>
                    <a:ext uri="{9D8B030D-6E8A-4147-A177-3AD203B41FA5}">
                      <a16:colId xmlns:a16="http://schemas.microsoft.com/office/drawing/2014/main" val="1341136720"/>
                    </a:ext>
                  </a:extLst>
                </a:gridCol>
              </a:tblGrid>
              <a:tr h="129764">
                <a:tc>
                  <a:txBody>
                    <a:bodyPr/>
                    <a:lstStyle/>
                    <a:p>
                      <a:pPr algn="ctr" fontAlgn="b"/>
                      <a:r>
                        <a:rPr lang="es-PE" sz="900" b="1" u="none" strike="noStrike" dirty="0">
                          <a:effectLst/>
                        </a:rPr>
                        <a:t>PUESTO</a:t>
                      </a:r>
                      <a:endParaRPr lang="es-PE" sz="900" b="1" i="0" u="none" strike="noStrike" dirty="0">
                        <a:solidFill>
                          <a:srgbClr val="FFFFFF"/>
                        </a:solidFill>
                        <a:effectLst/>
                        <a:latin typeface="Calibri" panose="020F0502020204030204" pitchFamily="34" charset="0"/>
                      </a:endParaRPr>
                    </a:p>
                  </a:txBody>
                  <a:tcPr marL="5592" marR="5592" marT="5592" marB="0" anchor="ctr">
                    <a:solidFill>
                      <a:schemeClr val="accent1">
                        <a:lumMod val="40000"/>
                        <a:lumOff val="60000"/>
                      </a:schemeClr>
                    </a:solidFill>
                  </a:tcPr>
                </a:tc>
                <a:tc>
                  <a:txBody>
                    <a:bodyPr/>
                    <a:lstStyle/>
                    <a:p>
                      <a:pPr algn="ctr" fontAlgn="b"/>
                      <a:r>
                        <a:rPr lang="es-PE" sz="900" b="1" u="none" strike="noStrike" dirty="0">
                          <a:effectLst/>
                        </a:rPr>
                        <a:t>SERVICIO</a:t>
                      </a:r>
                      <a:endParaRPr lang="es-PE" sz="900" b="1" i="0" u="none" strike="noStrike" dirty="0">
                        <a:solidFill>
                          <a:srgbClr val="FFFFFF"/>
                        </a:solidFill>
                        <a:effectLst/>
                        <a:latin typeface="Calibri" panose="020F0502020204030204" pitchFamily="34" charset="0"/>
                      </a:endParaRPr>
                    </a:p>
                  </a:txBody>
                  <a:tcPr marL="5592" marR="5592" marT="5592" marB="0" anchor="ctr">
                    <a:solidFill>
                      <a:schemeClr val="accent1">
                        <a:lumMod val="40000"/>
                        <a:lumOff val="60000"/>
                      </a:schemeClr>
                    </a:solidFill>
                  </a:tcPr>
                </a:tc>
                <a:tc>
                  <a:txBody>
                    <a:bodyPr/>
                    <a:lstStyle/>
                    <a:p>
                      <a:pPr algn="ctr" fontAlgn="b"/>
                      <a:r>
                        <a:rPr lang="es-PE" sz="900" b="1" u="none" strike="noStrike" dirty="0">
                          <a:effectLst/>
                        </a:rPr>
                        <a:t>RESULTADO</a:t>
                      </a:r>
                      <a:endParaRPr lang="es-PE" sz="900" b="1" i="0" u="none" strike="noStrike" dirty="0">
                        <a:solidFill>
                          <a:srgbClr val="FFFFFF"/>
                        </a:solidFill>
                        <a:effectLst/>
                        <a:latin typeface="Calibri" panose="020F0502020204030204" pitchFamily="34" charset="0"/>
                      </a:endParaRPr>
                    </a:p>
                  </a:txBody>
                  <a:tcPr marL="5592" marR="5592" marT="5592" marB="0" anchor="ctr">
                    <a:solidFill>
                      <a:schemeClr val="accent1">
                        <a:lumMod val="40000"/>
                        <a:lumOff val="60000"/>
                      </a:schemeClr>
                    </a:solidFill>
                  </a:tcPr>
                </a:tc>
                <a:tc>
                  <a:txBody>
                    <a:bodyPr/>
                    <a:lstStyle/>
                    <a:p>
                      <a:pPr algn="ctr" fontAlgn="b"/>
                      <a:r>
                        <a:rPr lang="es-PE" sz="900" b="1" u="none" strike="noStrike" dirty="0">
                          <a:effectLst/>
                        </a:rPr>
                        <a:t>AREA</a:t>
                      </a:r>
                      <a:endParaRPr lang="es-PE" sz="900" b="1" i="0" u="none" strike="noStrike" dirty="0">
                        <a:solidFill>
                          <a:srgbClr val="FFFFFF"/>
                        </a:solidFill>
                        <a:effectLst/>
                        <a:latin typeface="Calibri" panose="020F0502020204030204" pitchFamily="34" charset="0"/>
                      </a:endParaRPr>
                    </a:p>
                  </a:txBody>
                  <a:tcPr marL="5592" marR="5592" marT="5592" marB="0" anchor="ctr">
                    <a:solidFill>
                      <a:schemeClr val="accent1">
                        <a:lumMod val="40000"/>
                        <a:lumOff val="60000"/>
                      </a:schemeClr>
                    </a:solidFill>
                  </a:tcPr>
                </a:tc>
                <a:extLst>
                  <a:ext uri="{0D108BD9-81ED-4DB2-BD59-A6C34878D82A}">
                    <a16:rowId xmlns:a16="http://schemas.microsoft.com/office/drawing/2014/main" val="3190592784"/>
                  </a:ext>
                </a:extLst>
              </a:tr>
              <a:tr h="254445">
                <a:tc>
                  <a:txBody>
                    <a:bodyPr/>
                    <a:lstStyle/>
                    <a:p>
                      <a:pPr algn="ctr" fontAlgn="b"/>
                      <a:r>
                        <a:rPr lang="es-PE" sz="1100" b="0" i="0" u="none" strike="noStrike" dirty="0">
                          <a:solidFill>
                            <a:srgbClr val="000000"/>
                          </a:solidFill>
                          <a:effectLst/>
                          <a:latin typeface="Calibri" panose="020F0502020204030204" pitchFamily="34" charset="0"/>
                        </a:rPr>
                        <a:t>26</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Control de Ingreso y salida de unidades de producto terminado (Alcohol/azúcar) y sub productos (bagazo/compost)</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4.321</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1219898343"/>
                  </a:ext>
                </a:extLst>
              </a:tr>
              <a:tr h="254445">
                <a:tc>
                  <a:txBody>
                    <a:bodyPr/>
                    <a:lstStyle/>
                    <a:p>
                      <a:pPr algn="ctr" fontAlgn="b"/>
                      <a:r>
                        <a:rPr lang="es-PE" sz="1100" b="0" i="0" u="none" strike="noStrike">
                          <a:solidFill>
                            <a:srgbClr val="000000"/>
                          </a:solidFill>
                          <a:effectLst/>
                          <a:latin typeface="Calibri" panose="020F0502020204030204" pitchFamily="34" charset="0"/>
                        </a:rPr>
                        <a:t>39</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Ingreso y salida de personal y unidades mayores y menores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4.216</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3135326235"/>
                  </a:ext>
                </a:extLst>
              </a:tr>
              <a:tr h="254445">
                <a:tc>
                  <a:txBody>
                    <a:bodyPr/>
                    <a:lstStyle/>
                    <a:p>
                      <a:pPr algn="ctr" fontAlgn="b"/>
                      <a:r>
                        <a:rPr lang="es-PE" sz="1100" b="0" i="0" u="none" strike="noStrike">
                          <a:solidFill>
                            <a:srgbClr val="000000"/>
                          </a:solidFill>
                          <a:effectLst/>
                          <a:latin typeface="Calibri" panose="020F0502020204030204" pitchFamily="34" charset="0"/>
                        </a:rPr>
                        <a:t>43</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Capacitaciones básicas, intermedias, avanzadas y  especializadas en respuesta a emergencias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4.188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3827411845"/>
                  </a:ext>
                </a:extLst>
              </a:tr>
              <a:tr h="254445">
                <a:tc>
                  <a:txBody>
                    <a:bodyPr/>
                    <a:lstStyle/>
                    <a:p>
                      <a:pPr algn="ctr" fontAlgn="b"/>
                      <a:r>
                        <a:rPr lang="es-PE" sz="1100" b="0" i="0" u="none" strike="noStrike">
                          <a:solidFill>
                            <a:srgbClr val="000000"/>
                          </a:solidFill>
                          <a:effectLst/>
                          <a:latin typeface="Calibri" panose="020F0502020204030204" pitchFamily="34" charset="0"/>
                        </a:rPr>
                        <a:t>44</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Certificación en Edificaciones de Defensa Civil de nuestras 9 instalaciones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4.176</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1568951171"/>
                  </a:ext>
                </a:extLst>
              </a:tr>
              <a:tr h="254445">
                <a:tc>
                  <a:txBody>
                    <a:bodyPr/>
                    <a:lstStyle/>
                    <a:p>
                      <a:pPr algn="ctr" fontAlgn="b"/>
                      <a:r>
                        <a:rPr lang="es-PE" sz="1100" b="0" i="0" u="none" strike="noStrike">
                          <a:solidFill>
                            <a:srgbClr val="000000"/>
                          </a:solidFill>
                          <a:effectLst/>
                          <a:latin typeface="Calibri" panose="020F0502020204030204" pitchFamily="34" charset="0"/>
                        </a:rPr>
                        <a:t>45</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Prevención de accidentes y promoción del comportamiento seguro (safety) detectando e informando actos, condiciones, incidentes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4.170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3183243167"/>
                  </a:ext>
                </a:extLst>
              </a:tr>
              <a:tr h="379127">
                <a:tc>
                  <a:txBody>
                    <a:bodyPr/>
                    <a:lstStyle/>
                    <a:p>
                      <a:pPr algn="ctr" fontAlgn="b"/>
                      <a:r>
                        <a:rPr lang="es-PE" sz="1100" b="0" i="0" u="none" strike="noStrike">
                          <a:solidFill>
                            <a:srgbClr val="000000"/>
                          </a:solidFill>
                          <a:effectLst/>
                          <a:latin typeface="Calibri" panose="020F0502020204030204" pitchFamily="34" charset="0"/>
                        </a:rPr>
                        <a:t>51</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Investigación de Ilícitos, denuncias ante PNP e investigaciones Fiscales.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4.049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1050882448"/>
                  </a:ext>
                </a:extLst>
              </a:tr>
              <a:tr h="254445">
                <a:tc>
                  <a:txBody>
                    <a:bodyPr/>
                    <a:lstStyle/>
                    <a:p>
                      <a:pPr algn="ctr" fontAlgn="b"/>
                      <a:r>
                        <a:rPr lang="es-PE" sz="1100" b="0" i="0" u="none" strike="noStrike">
                          <a:solidFill>
                            <a:srgbClr val="000000"/>
                          </a:solidFill>
                          <a:effectLst/>
                          <a:latin typeface="Calibri" panose="020F0502020204030204" pitchFamily="34" charset="0"/>
                        </a:rPr>
                        <a:t>52</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Servicios de gestión y mantenimiento de equipos críticos </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4.044</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505545181"/>
                  </a:ext>
                </a:extLst>
              </a:tr>
              <a:tr h="254445">
                <a:tc>
                  <a:txBody>
                    <a:bodyPr/>
                    <a:lstStyle/>
                    <a:p>
                      <a:pPr algn="ctr" fontAlgn="b"/>
                      <a:r>
                        <a:rPr lang="es-PE" sz="1100" b="0" i="0" u="none" strike="noStrike">
                          <a:solidFill>
                            <a:srgbClr val="000000"/>
                          </a:solidFill>
                          <a:effectLst/>
                          <a:latin typeface="Calibri" panose="020F0502020204030204" pitchFamily="34" charset="0"/>
                        </a:rPr>
                        <a:t>53</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Soporte en investigaciones de accidentes e incidentes de trabajo - TASC</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4.022</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1808431543"/>
                  </a:ext>
                </a:extLst>
              </a:tr>
              <a:tr h="379127">
                <a:tc>
                  <a:txBody>
                    <a:bodyPr/>
                    <a:lstStyle/>
                    <a:p>
                      <a:pPr algn="ctr" fontAlgn="b"/>
                      <a:r>
                        <a:rPr lang="es-PE" sz="1100" b="0" i="0" u="none" strike="noStrike">
                          <a:solidFill>
                            <a:srgbClr val="000000"/>
                          </a:solidFill>
                          <a:effectLst/>
                          <a:latin typeface="Calibri" panose="020F0502020204030204" pitchFamily="34" charset="0"/>
                        </a:rPr>
                        <a:t>54</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Soporte de imágenes en seguridad electrónica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4.000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2363199582"/>
                  </a:ext>
                </a:extLst>
              </a:tr>
              <a:tr h="254445">
                <a:tc>
                  <a:txBody>
                    <a:bodyPr/>
                    <a:lstStyle/>
                    <a:p>
                      <a:pPr algn="ctr" fontAlgn="b"/>
                      <a:r>
                        <a:rPr lang="es-PE" sz="1100" b="0" i="0" u="none" strike="noStrike">
                          <a:solidFill>
                            <a:srgbClr val="000000"/>
                          </a:solidFill>
                          <a:effectLst/>
                          <a:latin typeface="Calibri" panose="020F0502020204030204" pitchFamily="34" charset="0"/>
                        </a:rPr>
                        <a:t>55</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Capacitaciones, inducciones y asesoría en SST</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4.000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458410091"/>
                  </a:ext>
                </a:extLst>
              </a:tr>
              <a:tr h="379127">
                <a:tc>
                  <a:txBody>
                    <a:bodyPr/>
                    <a:lstStyle/>
                    <a:p>
                      <a:pPr algn="ctr" fontAlgn="b"/>
                      <a:r>
                        <a:rPr lang="es-PE" sz="1100" b="0" i="0" u="none" strike="noStrike">
                          <a:solidFill>
                            <a:srgbClr val="000000"/>
                          </a:solidFill>
                          <a:effectLst/>
                          <a:latin typeface="Calibri" panose="020F0502020204030204" pitchFamily="34" charset="0"/>
                        </a:rPr>
                        <a:t>57</a:t>
                      </a:r>
                    </a:p>
                  </a:txBody>
                  <a:tcPr marL="7620" marR="7620" marT="7620" marB="0" anchor="ctr"/>
                </a:tc>
                <a:tc>
                  <a:txBody>
                    <a:bodyPr/>
                    <a:lstStyle/>
                    <a:p>
                      <a:pPr algn="ctr" fontAlgn="b"/>
                      <a:r>
                        <a:rPr lang="es-ES" sz="1100" b="0" i="0" u="none" strike="noStrike" dirty="0">
                          <a:solidFill>
                            <a:srgbClr val="000000"/>
                          </a:solidFill>
                          <a:effectLst/>
                          <a:latin typeface="Calibri" panose="020F0502020204030204" pitchFamily="34" charset="0"/>
                        </a:rPr>
                        <a:t>Gestión de contratistas en SST</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3.897</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952574108"/>
                  </a:ext>
                </a:extLst>
              </a:tr>
            </a:tbl>
          </a:graphicData>
        </a:graphic>
      </p:graphicFrame>
      <p:graphicFrame>
        <p:nvGraphicFramePr>
          <p:cNvPr id="8" name="Gráfico 7">
            <a:extLst>
              <a:ext uri="{FF2B5EF4-FFF2-40B4-BE49-F238E27FC236}">
                <a16:creationId xmlns:a16="http://schemas.microsoft.com/office/drawing/2014/main" id="{35F53F12-F4DE-41ED-BC28-0650EDDC430F}"/>
              </a:ext>
            </a:extLst>
          </p:cNvPr>
          <p:cNvGraphicFramePr>
            <a:graphicFrameLocks/>
          </p:cNvGraphicFramePr>
          <p:nvPr/>
        </p:nvGraphicFramePr>
        <p:xfrm>
          <a:off x="1469058" y="4617830"/>
          <a:ext cx="4132672" cy="214957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Gráfico 8">
            <a:extLst>
              <a:ext uri="{FF2B5EF4-FFF2-40B4-BE49-F238E27FC236}">
                <a16:creationId xmlns:a16="http://schemas.microsoft.com/office/drawing/2014/main" id="{3812CF4C-0526-770F-891B-9ACD9F99DED3}"/>
              </a:ext>
            </a:extLst>
          </p:cNvPr>
          <p:cNvGraphicFramePr>
            <a:graphicFrameLocks/>
          </p:cNvGraphicFramePr>
          <p:nvPr/>
        </p:nvGraphicFramePr>
        <p:xfrm>
          <a:off x="7032811" y="654381"/>
          <a:ext cx="4730563" cy="294485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3" name="Gráfico 12">
            <a:extLst>
              <a:ext uri="{FF2B5EF4-FFF2-40B4-BE49-F238E27FC236}">
                <a16:creationId xmlns:a16="http://schemas.microsoft.com/office/drawing/2014/main" id="{EFDFCFBC-9D07-417F-89EF-9DFD31403AFF}"/>
              </a:ext>
            </a:extLst>
          </p:cNvPr>
          <p:cNvGraphicFramePr>
            <a:graphicFrameLocks/>
          </p:cNvGraphicFramePr>
          <p:nvPr/>
        </p:nvGraphicFramePr>
        <p:xfrm>
          <a:off x="7032811" y="3795933"/>
          <a:ext cx="4730562" cy="2633896"/>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850621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D5E106-D509-7E9B-B510-7ADD2D5C6BF8}"/>
            </a:ext>
          </a:extLst>
        </p:cNvPr>
        <p:cNvGrpSpPr/>
        <p:nvPr/>
      </p:nvGrpSpPr>
      <p:grpSpPr>
        <a:xfrm>
          <a:off x="0" y="0"/>
          <a:ext cx="0" cy="0"/>
          <a:chOff x="0" y="0"/>
          <a:chExt cx="0" cy="0"/>
        </a:xfrm>
      </p:grpSpPr>
      <p:graphicFrame>
        <p:nvGraphicFramePr>
          <p:cNvPr id="2" name="Gráfico 1">
            <a:extLst>
              <a:ext uri="{FF2B5EF4-FFF2-40B4-BE49-F238E27FC236}">
                <a16:creationId xmlns:a16="http://schemas.microsoft.com/office/drawing/2014/main" id="{95A1470A-506F-DCC4-3A98-CAFB1D075F53}"/>
              </a:ext>
            </a:extLst>
          </p:cNvPr>
          <p:cNvGraphicFramePr>
            <a:graphicFrameLocks/>
          </p:cNvGraphicFramePr>
          <p:nvPr/>
        </p:nvGraphicFramePr>
        <p:xfrm>
          <a:off x="173314" y="861535"/>
          <a:ext cx="6428948" cy="275907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Gráfico 2">
            <a:extLst>
              <a:ext uri="{FF2B5EF4-FFF2-40B4-BE49-F238E27FC236}">
                <a16:creationId xmlns:a16="http://schemas.microsoft.com/office/drawing/2014/main" id="{1D4372C1-9AD7-21E9-67D0-CF0BAF361E93}"/>
              </a:ext>
            </a:extLst>
          </p:cNvPr>
          <p:cNvGraphicFramePr>
            <a:graphicFrameLocks/>
          </p:cNvGraphicFramePr>
          <p:nvPr/>
        </p:nvGraphicFramePr>
        <p:xfrm>
          <a:off x="6677349" y="861536"/>
          <a:ext cx="5209851" cy="2759075"/>
        </p:xfrm>
        <a:graphic>
          <a:graphicData uri="http://schemas.openxmlformats.org/drawingml/2006/chart">
            <c:chart xmlns:c="http://schemas.openxmlformats.org/drawingml/2006/chart" xmlns:r="http://schemas.openxmlformats.org/officeDocument/2006/relationships" r:id="rId3"/>
          </a:graphicData>
        </a:graphic>
      </p:graphicFrame>
      <p:pic>
        <p:nvPicPr>
          <p:cNvPr id="14" name="Picture 2" descr="Resultado de imagen para post it">
            <a:extLst>
              <a:ext uri="{FF2B5EF4-FFF2-40B4-BE49-F238E27FC236}">
                <a16:creationId xmlns:a16="http://schemas.microsoft.com/office/drawing/2014/main" id="{05D71084-3855-08F1-1603-E789B23B39CF}"/>
              </a:ext>
            </a:extLst>
          </p:cNvPr>
          <p:cNvPicPr>
            <a:picLocks noChangeAspect="1" noChangeArrowheads="1"/>
          </p:cNvPicPr>
          <p:nvPr/>
        </p:nvPicPr>
        <p:blipFill rotWithShape="1">
          <a:blip r:embed="rId4"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a:extLst>
              <a:ext uri="{FF2B5EF4-FFF2-40B4-BE49-F238E27FC236}">
                <a16:creationId xmlns:a16="http://schemas.microsoft.com/office/drawing/2014/main" id="{BB5EF504-7F8E-0F24-9767-D2563D281E3B}"/>
              </a:ext>
            </a:extLst>
          </p:cNvPr>
          <p:cNvSpPr txBox="1">
            <a:spLocks/>
          </p:cNvSpPr>
          <p:nvPr/>
        </p:nvSpPr>
        <p:spPr>
          <a:xfrm>
            <a:off x="269086" y="90594"/>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Seguridad</a:t>
            </a:r>
          </a:p>
        </p:txBody>
      </p:sp>
      <p:cxnSp>
        <p:nvCxnSpPr>
          <p:cNvPr id="11" name="Conector recto 10">
            <a:extLst>
              <a:ext uri="{FF2B5EF4-FFF2-40B4-BE49-F238E27FC236}">
                <a16:creationId xmlns:a16="http://schemas.microsoft.com/office/drawing/2014/main" id="{45457A9C-8E62-5006-1CAE-997BDB995C7D}"/>
              </a:ext>
            </a:extLst>
          </p:cNvPr>
          <p:cNvCxnSpPr>
            <a:cxnSpLocks/>
          </p:cNvCxnSpPr>
          <p:nvPr/>
        </p:nvCxnSpPr>
        <p:spPr>
          <a:xfrm>
            <a:off x="370686" y="428171"/>
            <a:ext cx="11392689"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7" name="CuadroTexto 16">
            <a:extLst>
              <a:ext uri="{FF2B5EF4-FFF2-40B4-BE49-F238E27FC236}">
                <a16:creationId xmlns:a16="http://schemas.microsoft.com/office/drawing/2014/main" id="{E7176A01-42F4-DEDA-6353-21B1BDF8D4D6}"/>
              </a:ext>
            </a:extLst>
          </p:cNvPr>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a:extLst>
              <a:ext uri="{FF2B5EF4-FFF2-40B4-BE49-F238E27FC236}">
                <a16:creationId xmlns:a16="http://schemas.microsoft.com/office/drawing/2014/main" id="{7463DDBD-FDAB-0C65-D839-DE2559BF9332}"/>
              </a:ext>
            </a:extLst>
          </p:cNvPr>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5" action="ppaction://hlinksldjump" highlightClick="1"/>
            <a:extLst>
              <a:ext uri="{FF2B5EF4-FFF2-40B4-BE49-F238E27FC236}">
                <a16:creationId xmlns:a16="http://schemas.microsoft.com/office/drawing/2014/main" id="{5BE9D530-9385-481B-CA88-0EBE2E27953C}"/>
              </a:ext>
            </a:extLst>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26" name="CuadroTexto 25">
            <a:extLst>
              <a:ext uri="{FF2B5EF4-FFF2-40B4-BE49-F238E27FC236}">
                <a16:creationId xmlns:a16="http://schemas.microsoft.com/office/drawing/2014/main" id="{DDE180EC-4CB8-4B86-9BA4-EE8826E6FEAB}"/>
              </a:ext>
            </a:extLst>
          </p:cNvPr>
          <p:cNvSpPr txBox="1"/>
          <p:nvPr/>
        </p:nvSpPr>
        <p:spPr>
          <a:xfrm>
            <a:off x="5767909" y="932177"/>
            <a:ext cx="598241" cy="307777"/>
          </a:xfrm>
          <a:prstGeom prst="rect">
            <a:avLst/>
          </a:prstGeom>
          <a:solidFill>
            <a:srgbClr val="0B84A5"/>
          </a:solidFill>
        </p:spPr>
        <p:txBody>
          <a:bodyPr wrap="none" rtlCol="0">
            <a:spAutoFit/>
          </a:bodyPr>
          <a:lstStyle/>
          <a:p>
            <a:r>
              <a:rPr lang="es-PE" sz="1400" b="1" dirty="0">
                <a:solidFill>
                  <a:schemeClr val="bg1"/>
                </a:solidFill>
              </a:rPr>
              <a:t>4.146</a:t>
            </a:r>
          </a:p>
        </p:txBody>
      </p:sp>
      <p:graphicFrame>
        <p:nvGraphicFramePr>
          <p:cNvPr id="4" name="Gráfico 3">
            <a:extLst>
              <a:ext uri="{FF2B5EF4-FFF2-40B4-BE49-F238E27FC236}">
                <a16:creationId xmlns:a16="http://schemas.microsoft.com/office/drawing/2014/main" id="{78E6B453-FC59-4077-8294-F5EB9B32A41C}"/>
              </a:ext>
            </a:extLst>
          </p:cNvPr>
          <p:cNvGraphicFramePr>
            <a:graphicFrameLocks/>
          </p:cNvGraphicFramePr>
          <p:nvPr/>
        </p:nvGraphicFramePr>
        <p:xfrm>
          <a:off x="1458289" y="3706238"/>
          <a:ext cx="9504784" cy="297711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2851203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p:cNvSpPr txBox="1"/>
          <p:nvPr/>
        </p:nvSpPr>
        <p:spPr>
          <a:xfrm>
            <a:off x="-1531139" y="710253"/>
            <a:ext cx="1145853" cy="461665"/>
          </a:xfrm>
          <a:prstGeom prst="rect">
            <a:avLst/>
          </a:prstGeom>
          <a:noFill/>
        </p:spPr>
        <p:txBody>
          <a:bodyPr wrap="square" rtlCol="0">
            <a:spAutoFit/>
          </a:bodyPr>
          <a:lstStyle/>
          <a:p>
            <a:pPr algn="ctr"/>
            <a:r>
              <a:rPr lang="es-PE" sz="1200" b="1" dirty="0">
                <a:latin typeface="Verdana" panose="020B0604030504040204" pitchFamily="34" charset="0"/>
                <a:ea typeface="Verdana" panose="020B0604030504040204" pitchFamily="34" charset="0"/>
                <a:cs typeface="Verdana" panose="020B0604030504040204" pitchFamily="34" charset="0"/>
              </a:rPr>
              <a:t>Lámina </a:t>
            </a:r>
          </a:p>
          <a:p>
            <a:pPr algn="ctr"/>
            <a:r>
              <a:rPr lang="es-PE" sz="1200" b="1" dirty="0">
                <a:latin typeface="Verdana" panose="020B0604030504040204" pitchFamily="34" charset="0"/>
                <a:ea typeface="Verdana" panose="020B0604030504040204" pitchFamily="34" charset="0"/>
                <a:cs typeface="Verdana" panose="020B0604030504040204" pitchFamily="34" charset="0"/>
              </a:rPr>
              <a:t>para título</a:t>
            </a:r>
          </a:p>
        </p:txBody>
      </p:sp>
      <p:sp>
        <p:nvSpPr>
          <p:cNvPr id="10" name="CuadroTexto 9"/>
          <p:cNvSpPr txBox="1"/>
          <p:nvPr/>
        </p:nvSpPr>
        <p:spPr>
          <a:xfrm>
            <a:off x="-1940620" y="1949433"/>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(40)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Antetítulo y fecha</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1" name="Título 1"/>
          <p:cNvSpPr txBox="1">
            <a:spLocks/>
          </p:cNvSpPr>
          <p:nvPr/>
        </p:nvSpPr>
        <p:spPr>
          <a:xfrm>
            <a:off x="1344719" y="2198318"/>
            <a:ext cx="9613567" cy="156340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s-MX" sz="3000" b="1" dirty="0">
              <a:solidFill>
                <a:srgbClr val="009F43"/>
              </a:solidFill>
              <a:latin typeface="Arial" panose="020B0604020202020204" pitchFamily="34" charset="0"/>
              <a:ea typeface="Verdana" charset="0"/>
              <a:cs typeface="Arial" panose="020B0604020202020204" pitchFamily="34" charset="0"/>
            </a:endParaRPr>
          </a:p>
          <a:p>
            <a:endParaRPr lang="es-MX" sz="3000" b="1" dirty="0">
              <a:solidFill>
                <a:srgbClr val="009F43"/>
              </a:solidFill>
              <a:latin typeface="Arial" panose="020B0604020202020204" pitchFamily="34" charset="0"/>
              <a:ea typeface="Verdana" charset="0"/>
              <a:cs typeface="Arial" panose="020B0604020202020204" pitchFamily="34" charset="0"/>
            </a:endParaRPr>
          </a:p>
          <a:p>
            <a:endParaRPr lang="es-MX" sz="3000" b="1" dirty="0">
              <a:solidFill>
                <a:srgbClr val="009F43"/>
              </a:solidFill>
              <a:latin typeface="Arial" panose="020B0604020202020204" pitchFamily="34" charset="0"/>
              <a:ea typeface="Verdana" charset="0"/>
              <a:cs typeface="Arial" panose="020B0604020202020204" pitchFamily="34" charset="0"/>
            </a:endParaRPr>
          </a:p>
          <a:p>
            <a:r>
              <a:rPr lang="es-MX" sz="3000" b="1" dirty="0">
                <a:solidFill>
                  <a:srgbClr val="009F43"/>
                </a:solidFill>
                <a:latin typeface="Arial" panose="020B0604020202020204" pitchFamily="34" charset="0"/>
                <a:ea typeface="Verdana" charset="0"/>
                <a:cs typeface="Arial" panose="020B0604020202020204" pitchFamily="34" charset="0"/>
              </a:rPr>
              <a:t>Encuestas de Satisfacción </a:t>
            </a:r>
            <a:r>
              <a:rPr lang="es-MX" sz="3000" b="1" dirty="0" err="1">
                <a:solidFill>
                  <a:srgbClr val="009F43"/>
                </a:solidFill>
                <a:latin typeface="Arial" panose="020B0604020202020204" pitchFamily="34" charset="0"/>
                <a:ea typeface="Verdana" charset="0"/>
                <a:cs typeface="Arial" panose="020B0604020202020204" pitchFamily="34" charset="0"/>
              </a:rPr>
              <a:t>Multiarea</a:t>
            </a:r>
            <a:r>
              <a:rPr lang="es-MX" sz="3000" b="1" dirty="0">
                <a:solidFill>
                  <a:srgbClr val="009F43"/>
                </a:solidFill>
                <a:latin typeface="Arial" panose="020B0604020202020204" pitchFamily="34" charset="0"/>
                <a:ea typeface="Verdana" charset="0"/>
                <a:cs typeface="Arial" panose="020B0604020202020204" pitchFamily="34" charset="0"/>
              </a:rPr>
              <a:t> 2024-02</a:t>
            </a:r>
          </a:p>
        </p:txBody>
      </p:sp>
      <p:sp>
        <p:nvSpPr>
          <p:cNvPr id="16" name="Subtítulo 2"/>
          <p:cNvSpPr txBox="1">
            <a:spLocks/>
          </p:cNvSpPr>
          <p:nvPr/>
        </p:nvSpPr>
        <p:spPr>
          <a:xfrm>
            <a:off x="6097930" y="3823232"/>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Enero 2025 </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cxnSp>
        <p:nvCxnSpPr>
          <p:cNvPr id="17" name="Conector recto 16"/>
          <p:cNvCxnSpPr/>
          <p:nvPr/>
        </p:nvCxnSpPr>
        <p:spPr>
          <a:xfrm flipV="1">
            <a:off x="1382210" y="3761723"/>
            <a:ext cx="7930891" cy="16982"/>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47607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Seguridad</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3693319"/>
          </a:xfrm>
          <a:prstGeom prst="rect">
            <a:avLst/>
          </a:prstGeom>
        </p:spPr>
        <p:txBody>
          <a:bodyPr wrap="square">
            <a:spAutoFit/>
          </a:bodyPr>
          <a:lstStyle/>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Dar mayor soporte en tema de seguridad SST y concientización a todo el personal de la gerencia industrial y mantenimiento.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Gestionar cámaras de seguridad, talleres de mantenimiento, ingreso garita por balanza MP, y programadas, a terceros.</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Ha mejorado el ingreso del personal durante las paradas programadas, pero aún falta reducir los tiempos de ingreso, con un apoyo de recursos.</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Trabajar mas en planes de respuesta ante emergencias de incendio en la compañía.</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Es un área que tiene elementos muy buenos y que se debe potenciar, escuchando las necesidades que hay para dar un mejor servicio.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Se requiere mayor seguridad en aspectos de SST en planta, debido a que hay rejillas sueltas en niveles superiores de fermentación, tratamiento de jugo y extracción que pueden generar caídas a desnivel.</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Involucrase más en la seguridad industrial en Fábrica. Que las ROM sean más preventivas que correctivas.</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Buenos.</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El área de Seguridad siempre está dispuesta a ayudar y cada vez que se ha necesitado que acompañe un operativo de cisternas o camiones de azúcar, lo han hecho de una manera muy profesional.</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Cuando hay eventos de robos o algún otro evento y solicitamos visualización de cámaras las respuestas por parte del área de seguridad son muy lentas y además siempre responden que no lo hay, por lo que se debe ver la manera de colocar un mayor control de imágenes y que estén disponibles cuando se soliciten.</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Este incendio en fundo y se observaron muchas oportunidades de mejora.</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Deberían hacer simulacros de primeros auxilios de manera trimestral como mínimo y entrenando a la brigada de cada área por los menos una vez al año.</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34353999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Calidad</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2DF1BBFB-9366-4F8A-92A1-C2D48D6B71FE}"/>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5964522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F385F-DBF9-EAFB-8FA9-DB227F46E89C}"/>
            </a:ext>
          </a:extLst>
        </p:cNvPr>
        <p:cNvGrpSpPr/>
        <p:nvPr/>
      </p:nvGrpSpPr>
      <p:grpSpPr>
        <a:xfrm>
          <a:off x="0" y="0"/>
          <a:ext cx="0" cy="0"/>
          <a:chOff x="0" y="0"/>
          <a:chExt cx="0" cy="0"/>
        </a:xfrm>
      </p:grpSpPr>
      <p:pic>
        <p:nvPicPr>
          <p:cNvPr id="14" name="Picture 2" descr="Resultado de imagen para post it">
            <a:extLst>
              <a:ext uri="{FF2B5EF4-FFF2-40B4-BE49-F238E27FC236}">
                <a16:creationId xmlns:a16="http://schemas.microsoft.com/office/drawing/2014/main" id="{D9D437D9-6F60-14C8-2EB3-9DA0F61B5D76}"/>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a:extLst>
              <a:ext uri="{FF2B5EF4-FFF2-40B4-BE49-F238E27FC236}">
                <a16:creationId xmlns:a16="http://schemas.microsoft.com/office/drawing/2014/main" id="{57FF7359-4BD6-1CB9-48EA-3AE280EF218F}"/>
              </a:ext>
            </a:extLst>
          </p:cNvPr>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Calidad</a:t>
            </a:r>
          </a:p>
        </p:txBody>
      </p:sp>
      <p:cxnSp>
        <p:nvCxnSpPr>
          <p:cNvPr id="11" name="Conector recto 10">
            <a:extLst>
              <a:ext uri="{FF2B5EF4-FFF2-40B4-BE49-F238E27FC236}">
                <a16:creationId xmlns:a16="http://schemas.microsoft.com/office/drawing/2014/main" id="{184931CA-3851-4170-D6C3-CA9BB5A660FC}"/>
              </a:ext>
            </a:extLst>
          </p:cNvPr>
          <p:cNvCxnSpPr>
            <a:cxnSpLocks/>
          </p:cNvCxnSpPr>
          <p:nvPr/>
        </p:nvCxnSpPr>
        <p:spPr>
          <a:xfrm>
            <a:off x="370686" y="677553"/>
            <a:ext cx="1144262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a:extLst>
              <a:ext uri="{FF2B5EF4-FFF2-40B4-BE49-F238E27FC236}">
                <a16:creationId xmlns:a16="http://schemas.microsoft.com/office/drawing/2014/main" id="{A46701CC-4744-29EF-ECC4-7D91DEE6BE9D}"/>
              </a:ext>
            </a:extLst>
          </p:cNvPr>
          <p:cNvSpPr txBox="1">
            <a:spLocks/>
          </p:cNvSpPr>
          <p:nvPr/>
        </p:nvSpPr>
        <p:spPr>
          <a:xfrm>
            <a:off x="326898" y="732037"/>
            <a:ext cx="5007101" cy="21517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63 servicios</a:t>
            </a:r>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a:extLst>
              <a:ext uri="{FF2B5EF4-FFF2-40B4-BE49-F238E27FC236}">
                <a16:creationId xmlns:a16="http://schemas.microsoft.com/office/drawing/2014/main" id="{7A00FA9B-7F01-83C0-F7DF-EC360C09B173}"/>
              </a:ext>
            </a:extLst>
          </p:cNvPr>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a:extLst>
              <a:ext uri="{FF2B5EF4-FFF2-40B4-BE49-F238E27FC236}">
                <a16:creationId xmlns:a16="http://schemas.microsoft.com/office/drawing/2014/main" id="{3FAFF3F2-0006-94B5-67BC-316A9870AC61}"/>
              </a:ext>
            </a:extLst>
          </p:cNvPr>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a:extLst>
              <a:ext uri="{FF2B5EF4-FFF2-40B4-BE49-F238E27FC236}">
                <a16:creationId xmlns:a16="http://schemas.microsoft.com/office/drawing/2014/main" id="{383DE5E4-8D37-F357-B7AA-6C274CFF8483}"/>
              </a:ext>
            </a:extLst>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7" name="Tabla 6">
            <a:extLst>
              <a:ext uri="{FF2B5EF4-FFF2-40B4-BE49-F238E27FC236}">
                <a16:creationId xmlns:a16="http://schemas.microsoft.com/office/drawing/2014/main" id="{56A39194-081B-C92B-B13F-BD0F51FEE7DF}"/>
              </a:ext>
            </a:extLst>
          </p:cNvPr>
          <p:cNvGraphicFramePr>
            <a:graphicFrameLocks noGrp="1"/>
          </p:cNvGraphicFramePr>
          <p:nvPr/>
        </p:nvGraphicFramePr>
        <p:xfrm>
          <a:off x="326896" y="1001693"/>
          <a:ext cx="5769103" cy="3081630"/>
        </p:xfrm>
        <a:graphic>
          <a:graphicData uri="http://schemas.openxmlformats.org/drawingml/2006/table">
            <a:tbl>
              <a:tblPr>
                <a:tableStyleId>{5C22544A-7EE6-4342-B048-85BDC9FD1C3A}</a:tableStyleId>
              </a:tblPr>
              <a:tblGrid>
                <a:gridCol w="677450">
                  <a:extLst>
                    <a:ext uri="{9D8B030D-6E8A-4147-A177-3AD203B41FA5}">
                      <a16:colId xmlns:a16="http://schemas.microsoft.com/office/drawing/2014/main" val="3476905464"/>
                    </a:ext>
                  </a:extLst>
                </a:gridCol>
                <a:gridCol w="3406387">
                  <a:extLst>
                    <a:ext uri="{9D8B030D-6E8A-4147-A177-3AD203B41FA5}">
                      <a16:colId xmlns:a16="http://schemas.microsoft.com/office/drawing/2014/main" val="2182101974"/>
                    </a:ext>
                  </a:extLst>
                </a:gridCol>
                <a:gridCol w="942302">
                  <a:extLst>
                    <a:ext uri="{9D8B030D-6E8A-4147-A177-3AD203B41FA5}">
                      <a16:colId xmlns:a16="http://schemas.microsoft.com/office/drawing/2014/main" val="3010551720"/>
                    </a:ext>
                  </a:extLst>
                </a:gridCol>
                <a:gridCol w="742964">
                  <a:extLst>
                    <a:ext uri="{9D8B030D-6E8A-4147-A177-3AD203B41FA5}">
                      <a16:colId xmlns:a16="http://schemas.microsoft.com/office/drawing/2014/main" val="1032164255"/>
                    </a:ext>
                  </a:extLst>
                </a:gridCol>
              </a:tblGrid>
              <a:tr h="163170">
                <a:tc>
                  <a:txBody>
                    <a:bodyPr/>
                    <a:lstStyle/>
                    <a:p>
                      <a:pPr algn="ctr" fontAlgn="b"/>
                      <a:r>
                        <a:rPr lang="es-PE" sz="900" b="1" u="none" strike="noStrike" dirty="0">
                          <a:effectLst/>
                        </a:rPr>
                        <a:t>PUESTO</a:t>
                      </a:r>
                      <a:endParaRPr lang="es-PE" sz="9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900" b="1" u="none" strike="noStrike" dirty="0">
                          <a:effectLst/>
                        </a:rPr>
                        <a:t>SERVICIO</a:t>
                      </a:r>
                      <a:endParaRPr lang="es-PE" sz="9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900" b="1" u="none" strike="noStrike" dirty="0">
                          <a:effectLst/>
                        </a:rPr>
                        <a:t>RESULTADO</a:t>
                      </a:r>
                      <a:endParaRPr lang="es-PE" sz="9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900" b="1" u="none" strike="noStrike" dirty="0">
                          <a:effectLst/>
                        </a:rPr>
                        <a:t>AREA</a:t>
                      </a:r>
                      <a:endParaRPr lang="es-PE" sz="9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1851641626"/>
                  </a:ext>
                </a:extLst>
              </a:tr>
              <a:tr h="212816">
                <a:tc>
                  <a:txBody>
                    <a:bodyPr/>
                    <a:lstStyle/>
                    <a:p>
                      <a:pPr algn="ctr" fontAlgn="b"/>
                      <a:r>
                        <a:rPr lang="es-PE" sz="1100" b="0" i="0" u="none" strike="noStrike" dirty="0">
                          <a:solidFill>
                            <a:srgbClr val="000000"/>
                          </a:solidFill>
                          <a:effectLst/>
                          <a:latin typeface="Calibri" panose="020F0502020204030204" pitchFamily="34" charset="0"/>
                        </a:rPr>
                        <a:t>10</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Amabilidad y disponibilidad del personal de laboratorio ante algún requerimiento</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4.438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1291557802"/>
                  </a:ext>
                </a:extLst>
              </a:tr>
              <a:tr h="108773">
                <a:tc>
                  <a:txBody>
                    <a:bodyPr/>
                    <a:lstStyle/>
                    <a:p>
                      <a:pPr algn="ctr" fontAlgn="b"/>
                      <a:r>
                        <a:rPr lang="es-PE" sz="1100" b="0" i="0" u="none" strike="noStrike">
                          <a:solidFill>
                            <a:srgbClr val="000000"/>
                          </a:solidFill>
                          <a:effectLst/>
                          <a:latin typeface="Calibri" panose="020F0502020204030204" pitchFamily="34" charset="0"/>
                        </a:rPr>
                        <a:t>11</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Capacitación y acompañamiento en temas HACCP e ISO 9001:2025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4.424</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2559727140"/>
                  </a:ext>
                </a:extLst>
              </a:tr>
              <a:tr h="212816">
                <a:tc>
                  <a:txBody>
                    <a:bodyPr/>
                    <a:lstStyle/>
                    <a:p>
                      <a:pPr algn="ctr" fontAlgn="b"/>
                      <a:r>
                        <a:rPr lang="es-PE" sz="1100" b="0" i="0" u="none" strike="noStrike">
                          <a:solidFill>
                            <a:srgbClr val="000000"/>
                          </a:solidFill>
                          <a:effectLst/>
                          <a:latin typeface="Calibri" panose="020F0502020204030204" pitchFamily="34" charset="0"/>
                        </a:rPr>
                        <a:t>12</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Soporte técnico a los requerimientos de laboratorio de materia prima y/o industrial, ISO 90001:2025, HACCP</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4.400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1357008250"/>
                  </a:ext>
                </a:extLst>
              </a:tr>
              <a:tr h="212816">
                <a:tc>
                  <a:txBody>
                    <a:bodyPr/>
                    <a:lstStyle/>
                    <a:p>
                      <a:pPr algn="ctr" fontAlgn="b"/>
                      <a:r>
                        <a:rPr lang="es-PE" sz="1100" b="0" i="0" u="none" strike="noStrike">
                          <a:solidFill>
                            <a:srgbClr val="000000"/>
                          </a:solidFill>
                          <a:effectLst/>
                          <a:latin typeface="Calibri" panose="020F0502020204030204" pitchFamily="34" charset="0"/>
                        </a:rPr>
                        <a:t>13</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Comunicación del personal de laboratorio con usted para las coordinaciones necesarias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4.391</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33799943"/>
                  </a:ext>
                </a:extLst>
              </a:tr>
              <a:tr h="108773">
                <a:tc>
                  <a:txBody>
                    <a:bodyPr/>
                    <a:lstStyle/>
                    <a:p>
                      <a:pPr algn="ctr" fontAlgn="b"/>
                      <a:r>
                        <a:rPr lang="es-PE" sz="1100" b="0" i="0" u="none" strike="noStrike">
                          <a:solidFill>
                            <a:srgbClr val="000000"/>
                          </a:solidFill>
                          <a:effectLst/>
                          <a:latin typeface="Calibri" panose="020F0502020204030204" pitchFamily="34" charset="0"/>
                        </a:rPr>
                        <a:t>14</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Imparcialidad del personal de laboratorio</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4.391</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3485521175"/>
                  </a:ext>
                </a:extLst>
              </a:tr>
              <a:tr h="108773">
                <a:tc>
                  <a:txBody>
                    <a:bodyPr/>
                    <a:lstStyle/>
                    <a:p>
                      <a:pPr algn="ctr" fontAlgn="b"/>
                      <a:r>
                        <a:rPr lang="es-PE" sz="1100" b="0" i="0" u="none" strike="noStrike">
                          <a:solidFill>
                            <a:srgbClr val="000000"/>
                          </a:solidFill>
                          <a:effectLst/>
                          <a:latin typeface="Calibri" panose="020F0502020204030204" pitchFamily="34" charset="0"/>
                        </a:rPr>
                        <a:t>21</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Nivel de compromiso en la atención a los requerimientos solicitados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4.348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2665993020"/>
                  </a:ext>
                </a:extLst>
              </a:tr>
              <a:tr h="212816">
                <a:tc>
                  <a:txBody>
                    <a:bodyPr/>
                    <a:lstStyle/>
                    <a:p>
                      <a:pPr algn="ctr" fontAlgn="b"/>
                      <a:r>
                        <a:rPr lang="es-PE" sz="1100" b="0" i="0" u="none" strike="noStrike">
                          <a:solidFill>
                            <a:srgbClr val="000000"/>
                          </a:solidFill>
                          <a:effectLst/>
                          <a:latin typeface="Calibri" panose="020F0502020204030204" pitchFamily="34" charset="0"/>
                        </a:rPr>
                        <a:t>38</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Conformidad respecto a inspecciones HACCP, control de plagas y auditorías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4.219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781708518"/>
                  </a:ext>
                </a:extLst>
              </a:tr>
              <a:tr h="108773">
                <a:tc>
                  <a:txBody>
                    <a:bodyPr/>
                    <a:lstStyle/>
                    <a:p>
                      <a:pPr algn="ctr" fontAlgn="b"/>
                      <a:r>
                        <a:rPr lang="es-PE" sz="1100" b="0" i="0" u="none" strike="noStrike">
                          <a:solidFill>
                            <a:srgbClr val="000000"/>
                          </a:solidFill>
                          <a:effectLst/>
                          <a:latin typeface="Calibri" panose="020F0502020204030204" pitchFamily="34" charset="0"/>
                        </a:rPr>
                        <a:t>47</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Creación de reportes emitidos por parte del laboratorio de Materia Prima y/o industrial</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4.159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2221699737"/>
                  </a:ext>
                </a:extLst>
              </a:tr>
              <a:tr h="212816">
                <a:tc>
                  <a:txBody>
                    <a:bodyPr/>
                    <a:lstStyle/>
                    <a:p>
                      <a:pPr algn="ctr" fontAlgn="b"/>
                      <a:r>
                        <a:rPr lang="es-PE" sz="1100" b="0" i="0" u="none" strike="noStrike">
                          <a:solidFill>
                            <a:srgbClr val="000000"/>
                          </a:solidFill>
                          <a:effectLst/>
                          <a:latin typeface="Calibri" panose="020F0502020204030204" pitchFamily="34" charset="0"/>
                        </a:rPr>
                        <a:t>49</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Proyecciones realizadas por parte del laboratorio Materia Prima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4.125</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512477536"/>
                  </a:ext>
                </a:extLst>
              </a:tr>
            </a:tbl>
          </a:graphicData>
        </a:graphic>
      </p:graphicFrame>
      <p:pic>
        <p:nvPicPr>
          <p:cNvPr id="8" name="Gráfico 7">
            <a:extLst>
              <a:ext uri="{FF2B5EF4-FFF2-40B4-BE49-F238E27FC236}">
                <a16:creationId xmlns:a16="http://schemas.microsoft.com/office/drawing/2014/main" id="{E6BBE814-A94A-B5D5-D893-7E4B45E883C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85890" y="4242761"/>
            <a:ext cx="4047591" cy="2392864"/>
          </a:xfrm>
          <a:prstGeom prst="rect">
            <a:avLst/>
          </a:prstGeom>
        </p:spPr>
      </p:pic>
      <p:graphicFrame>
        <p:nvGraphicFramePr>
          <p:cNvPr id="20" name="Gráfico 19">
            <a:extLst>
              <a:ext uri="{FF2B5EF4-FFF2-40B4-BE49-F238E27FC236}">
                <a16:creationId xmlns:a16="http://schemas.microsoft.com/office/drawing/2014/main" id="{AD668B9C-8825-1DA9-77D8-9EB7E4E9EB7E}"/>
              </a:ext>
            </a:extLst>
          </p:cNvPr>
          <p:cNvGraphicFramePr>
            <a:graphicFrameLocks/>
          </p:cNvGraphicFramePr>
          <p:nvPr/>
        </p:nvGraphicFramePr>
        <p:xfrm>
          <a:off x="6521154" y="839623"/>
          <a:ext cx="4448420" cy="186435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Gráfico 21">
            <a:extLst>
              <a:ext uri="{FF2B5EF4-FFF2-40B4-BE49-F238E27FC236}">
                <a16:creationId xmlns:a16="http://schemas.microsoft.com/office/drawing/2014/main" id="{D16418EF-02A5-463B-AEAA-8B24CB057956}"/>
              </a:ext>
            </a:extLst>
          </p:cNvPr>
          <p:cNvGraphicFramePr>
            <a:graphicFrameLocks/>
          </p:cNvGraphicFramePr>
          <p:nvPr/>
        </p:nvGraphicFramePr>
        <p:xfrm>
          <a:off x="6521154" y="2810363"/>
          <a:ext cx="4454021" cy="167408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3" name="Gráfico 22">
            <a:extLst>
              <a:ext uri="{FF2B5EF4-FFF2-40B4-BE49-F238E27FC236}">
                <a16:creationId xmlns:a16="http://schemas.microsoft.com/office/drawing/2014/main" id="{1ABDB8ED-6B0B-C491-8A90-794A6FCDF967}"/>
              </a:ext>
            </a:extLst>
          </p:cNvPr>
          <p:cNvGraphicFramePr>
            <a:graphicFrameLocks/>
          </p:cNvGraphicFramePr>
          <p:nvPr/>
        </p:nvGraphicFramePr>
        <p:xfrm>
          <a:off x="5747250" y="4590835"/>
          <a:ext cx="5254537" cy="2120226"/>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6941178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Gráfico 8">
            <a:extLst>
              <a:ext uri="{FF2B5EF4-FFF2-40B4-BE49-F238E27FC236}">
                <a16:creationId xmlns:a16="http://schemas.microsoft.com/office/drawing/2014/main" id="{7FC2CE15-5F90-7E4C-7D03-86CE68310B7F}"/>
              </a:ext>
            </a:extLst>
          </p:cNvPr>
          <p:cNvGraphicFramePr>
            <a:graphicFrameLocks/>
          </p:cNvGraphicFramePr>
          <p:nvPr/>
        </p:nvGraphicFramePr>
        <p:xfrm>
          <a:off x="199356" y="901764"/>
          <a:ext cx="6934200" cy="2760911"/>
        </p:xfrm>
        <a:graphic>
          <a:graphicData uri="http://schemas.openxmlformats.org/drawingml/2006/chart">
            <c:chart xmlns:c="http://schemas.openxmlformats.org/drawingml/2006/chart" xmlns:r="http://schemas.openxmlformats.org/officeDocument/2006/relationships" r:id="rId2"/>
          </a:graphicData>
        </a:graphic>
      </p:graphicFrame>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Calidad</a:t>
            </a:r>
          </a:p>
        </p:txBody>
      </p:sp>
      <p:cxnSp>
        <p:nvCxnSpPr>
          <p:cNvPr id="11" name="Conector recto 10"/>
          <p:cNvCxnSpPr>
            <a:cxnSpLocks/>
          </p:cNvCxnSpPr>
          <p:nvPr/>
        </p:nvCxnSpPr>
        <p:spPr>
          <a:xfrm>
            <a:off x="370686" y="677553"/>
            <a:ext cx="1144262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6" name="CuadroTexto 5">
            <a:extLst>
              <a:ext uri="{FF2B5EF4-FFF2-40B4-BE49-F238E27FC236}">
                <a16:creationId xmlns:a16="http://schemas.microsoft.com/office/drawing/2014/main" id="{BCE8B5BB-746D-A14B-78CD-0AA832BE5B3A}"/>
              </a:ext>
            </a:extLst>
          </p:cNvPr>
          <p:cNvSpPr txBox="1"/>
          <p:nvPr/>
        </p:nvSpPr>
        <p:spPr>
          <a:xfrm>
            <a:off x="6362225" y="956248"/>
            <a:ext cx="598241" cy="307777"/>
          </a:xfrm>
          <a:prstGeom prst="rect">
            <a:avLst/>
          </a:prstGeom>
          <a:solidFill>
            <a:srgbClr val="0B84A5"/>
          </a:solidFill>
        </p:spPr>
        <p:txBody>
          <a:bodyPr wrap="none" rtlCol="0">
            <a:spAutoFit/>
          </a:bodyPr>
          <a:lstStyle/>
          <a:p>
            <a:r>
              <a:rPr lang="es-PE" sz="1400" b="1" dirty="0">
                <a:solidFill>
                  <a:schemeClr val="bg1"/>
                </a:solidFill>
              </a:rPr>
              <a:t>4.335</a:t>
            </a:r>
          </a:p>
        </p:txBody>
      </p:sp>
      <p:graphicFrame>
        <p:nvGraphicFramePr>
          <p:cNvPr id="13" name="Gráfico 12">
            <a:extLst>
              <a:ext uri="{FF2B5EF4-FFF2-40B4-BE49-F238E27FC236}">
                <a16:creationId xmlns:a16="http://schemas.microsoft.com/office/drawing/2014/main" id="{09369832-CBA6-8E41-DEE4-1A435E996563}"/>
              </a:ext>
            </a:extLst>
          </p:cNvPr>
          <p:cNvGraphicFramePr>
            <a:graphicFrameLocks/>
          </p:cNvGraphicFramePr>
          <p:nvPr/>
        </p:nvGraphicFramePr>
        <p:xfrm>
          <a:off x="7217923" y="1071441"/>
          <a:ext cx="4774722" cy="244125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5" name="Gráfico 14">
            <a:extLst>
              <a:ext uri="{FF2B5EF4-FFF2-40B4-BE49-F238E27FC236}">
                <a16:creationId xmlns:a16="http://schemas.microsoft.com/office/drawing/2014/main" id="{C32250FB-8F09-4269-A69A-A9F25C8F381E}"/>
              </a:ext>
            </a:extLst>
          </p:cNvPr>
          <p:cNvGraphicFramePr>
            <a:graphicFrameLocks/>
          </p:cNvGraphicFramePr>
          <p:nvPr/>
        </p:nvGraphicFramePr>
        <p:xfrm>
          <a:off x="2670533" y="3732972"/>
          <a:ext cx="8200667" cy="2971115"/>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135765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Calidad</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181002"/>
            <a:ext cx="10582810" cy="3970318"/>
          </a:xfrm>
          <a:prstGeom prst="rect">
            <a:avLst/>
          </a:prstGeom>
        </p:spPr>
        <p:txBody>
          <a:bodyPr wrap="square">
            <a:spAutoFit/>
          </a:bodyPr>
          <a:lstStyle/>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Personal muy amable, y un gran equipo.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buena área, nos aporta en la gestión de la calidad de manera oportuna, debería tener mejor presupuesto para hacer mejores validaciones.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Las personas con las que siempre coordinamos las liberaciones son bastante flexibles y siempre nos apoyan cuando lo necesitamos.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Hay personal nuevo que falta capacitar y cuando realiza los análisis los hace mal. Este punto hay que mejorar. Muchas veces cuando se solicita un muestreo adicional, la respuesta es negativa.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Un excelente equipo!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Trabajar mayor capacitación con el personal analista en la interpretación y emisión de resultados de los análisis cuando hay desviación o parámetro fuera de control Evaluar disminuir la frecuencia de análisis para mejorar los controles en la operación mejorando los rendimientos industriales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Si cumple sus expectativas , siempre con una buena comunicación y buen servicio.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la atención es de forma oportuna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Siempre dispuestos a apoyar y brindar soporte en los diferentes casos relacionados al almacén de azúcar</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Excelente servicio y apoyo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Felicitaciones al equipo de calidad, rescato y felicito las capacitaciones que se vienen dando a las áreas administrativas, lo que nos permite conocer mas de nuestra empresa y del trabajo que vienen realizando.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Por favor ampliar las capacitaciones HACCP a más arras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El área de calidad ha mostrado una mejora importante el 2024, destacando el apoyo que brinda a la parte industrial y agrícola para identificar oportunidades de mejora y mediciones oportunas en resultados de procesos críticos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El área de calidad va encaminado en las expectativas. Seguir reforzando el equipo y brindar capacitaciones constantes.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 ha visto una mejora en la atención de necesidades de ambos laboratorios. En sistemas de gestión de calidad se nota un buen seguimiento y empuje para que el sistema sea un soporte.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19109930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TI y Sistemas</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B9778172-001E-4CC0-8B35-7560A2C2B133}"/>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9893476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D4041-475C-7BB2-C738-CA1267E892C0}"/>
            </a:ext>
          </a:extLst>
        </p:cNvPr>
        <p:cNvGrpSpPr/>
        <p:nvPr/>
      </p:nvGrpSpPr>
      <p:grpSpPr>
        <a:xfrm>
          <a:off x="0" y="0"/>
          <a:ext cx="0" cy="0"/>
          <a:chOff x="0" y="0"/>
          <a:chExt cx="0" cy="0"/>
        </a:xfrm>
      </p:grpSpPr>
      <p:pic>
        <p:nvPicPr>
          <p:cNvPr id="14" name="Picture 2" descr="Resultado de imagen para post it">
            <a:extLst>
              <a:ext uri="{FF2B5EF4-FFF2-40B4-BE49-F238E27FC236}">
                <a16:creationId xmlns:a16="http://schemas.microsoft.com/office/drawing/2014/main" id="{0D5574D7-6FA8-47B2-4CB3-70E18FE7D962}"/>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a:extLst>
              <a:ext uri="{FF2B5EF4-FFF2-40B4-BE49-F238E27FC236}">
                <a16:creationId xmlns:a16="http://schemas.microsoft.com/office/drawing/2014/main" id="{DEC9D4FF-0C78-FCF6-DC24-83F336C3687F}"/>
              </a:ext>
            </a:extLst>
          </p:cNvPr>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TI y Sistemas</a:t>
            </a:r>
          </a:p>
        </p:txBody>
      </p:sp>
      <p:cxnSp>
        <p:nvCxnSpPr>
          <p:cNvPr id="11" name="Conector recto 10">
            <a:extLst>
              <a:ext uri="{FF2B5EF4-FFF2-40B4-BE49-F238E27FC236}">
                <a16:creationId xmlns:a16="http://schemas.microsoft.com/office/drawing/2014/main" id="{D7018C03-7103-E947-2396-CE9B7D907D8C}"/>
              </a:ext>
            </a:extLst>
          </p:cNvPr>
          <p:cNvCxnSpPr>
            <a:cxnSpLocks/>
          </p:cNvCxnSpPr>
          <p:nvPr/>
        </p:nvCxnSpPr>
        <p:spPr>
          <a:xfrm>
            <a:off x="370686" y="677553"/>
            <a:ext cx="11368732"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a:extLst>
              <a:ext uri="{FF2B5EF4-FFF2-40B4-BE49-F238E27FC236}">
                <a16:creationId xmlns:a16="http://schemas.microsoft.com/office/drawing/2014/main" id="{4B1A9D2A-DD38-23E7-3BEA-0BBFB99207FA}"/>
              </a:ext>
            </a:extLst>
          </p:cNvPr>
          <p:cNvSpPr txBox="1">
            <a:spLocks/>
          </p:cNvSpPr>
          <p:nvPr/>
        </p:nvSpPr>
        <p:spPr>
          <a:xfrm>
            <a:off x="370686" y="797037"/>
            <a:ext cx="4958696" cy="20941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63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a:extLst>
              <a:ext uri="{FF2B5EF4-FFF2-40B4-BE49-F238E27FC236}">
                <a16:creationId xmlns:a16="http://schemas.microsoft.com/office/drawing/2014/main" id="{67C835E2-9B35-48B8-AF7F-776570185C61}"/>
              </a:ext>
            </a:extLst>
          </p:cNvPr>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a:extLst>
              <a:ext uri="{FF2B5EF4-FFF2-40B4-BE49-F238E27FC236}">
                <a16:creationId xmlns:a16="http://schemas.microsoft.com/office/drawing/2014/main" id="{AC7C55C5-6910-C088-2338-32B5AAF80C78}"/>
              </a:ext>
            </a:extLst>
          </p:cNvPr>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a:extLst>
              <a:ext uri="{FF2B5EF4-FFF2-40B4-BE49-F238E27FC236}">
                <a16:creationId xmlns:a16="http://schemas.microsoft.com/office/drawing/2014/main" id="{AB2382A7-EBB1-5735-738D-01308E3A2ECA}"/>
              </a:ext>
            </a:extLst>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8" name="Tabla 7">
            <a:extLst>
              <a:ext uri="{FF2B5EF4-FFF2-40B4-BE49-F238E27FC236}">
                <a16:creationId xmlns:a16="http://schemas.microsoft.com/office/drawing/2014/main" id="{42822AE0-C8DB-1EDC-13FE-463222AB1A3A}"/>
              </a:ext>
            </a:extLst>
          </p:cNvPr>
          <p:cNvGraphicFramePr>
            <a:graphicFrameLocks noGrp="1"/>
          </p:cNvGraphicFramePr>
          <p:nvPr/>
        </p:nvGraphicFramePr>
        <p:xfrm>
          <a:off x="370685" y="1124690"/>
          <a:ext cx="5586770" cy="1192746"/>
        </p:xfrm>
        <a:graphic>
          <a:graphicData uri="http://schemas.openxmlformats.org/drawingml/2006/table">
            <a:tbl>
              <a:tblPr>
                <a:tableStyleId>{5C22544A-7EE6-4342-B048-85BDC9FD1C3A}</a:tableStyleId>
              </a:tblPr>
              <a:tblGrid>
                <a:gridCol w="834675">
                  <a:extLst>
                    <a:ext uri="{9D8B030D-6E8A-4147-A177-3AD203B41FA5}">
                      <a16:colId xmlns:a16="http://schemas.microsoft.com/office/drawing/2014/main" val="318286723"/>
                    </a:ext>
                  </a:extLst>
                </a:gridCol>
                <a:gridCol w="2726612">
                  <a:extLst>
                    <a:ext uri="{9D8B030D-6E8A-4147-A177-3AD203B41FA5}">
                      <a16:colId xmlns:a16="http://schemas.microsoft.com/office/drawing/2014/main" val="1388741919"/>
                    </a:ext>
                  </a:extLst>
                </a:gridCol>
                <a:gridCol w="934838">
                  <a:extLst>
                    <a:ext uri="{9D8B030D-6E8A-4147-A177-3AD203B41FA5}">
                      <a16:colId xmlns:a16="http://schemas.microsoft.com/office/drawing/2014/main" val="150439032"/>
                    </a:ext>
                  </a:extLst>
                </a:gridCol>
                <a:gridCol w="1090645">
                  <a:extLst>
                    <a:ext uri="{9D8B030D-6E8A-4147-A177-3AD203B41FA5}">
                      <a16:colId xmlns:a16="http://schemas.microsoft.com/office/drawing/2014/main" val="2807178460"/>
                    </a:ext>
                  </a:extLst>
                </a:gridCol>
              </a:tblGrid>
              <a:tr h="198373">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1466618404"/>
                  </a:ext>
                </a:extLst>
              </a:tr>
              <a:tr h="191760">
                <a:tc>
                  <a:txBody>
                    <a:bodyPr/>
                    <a:lstStyle/>
                    <a:p>
                      <a:pPr algn="ctr" fontAlgn="b"/>
                      <a:r>
                        <a:rPr lang="es-PE" sz="1100" b="0" i="0" u="none" strike="noStrike" dirty="0">
                          <a:solidFill>
                            <a:srgbClr val="000000"/>
                          </a:solidFill>
                          <a:effectLst/>
                          <a:latin typeface="Calibri" panose="020F0502020204030204" pitchFamily="34" charset="0"/>
                        </a:rPr>
                        <a:t>1</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Soporte informático y de sistemas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4.563</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Sistemas y TI</a:t>
                      </a:r>
                    </a:p>
                  </a:txBody>
                  <a:tcPr marL="7620" marR="7620" marT="7620" marB="0" anchor="ctr"/>
                </a:tc>
                <a:extLst>
                  <a:ext uri="{0D108BD9-81ED-4DB2-BD59-A6C34878D82A}">
                    <a16:rowId xmlns:a16="http://schemas.microsoft.com/office/drawing/2014/main" val="3212034783"/>
                  </a:ext>
                </a:extLst>
              </a:tr>
              <a:tr h="227333">
                <a:tc>
                  <a:txBody>
                    <a:bodyPr/>
                    <a:lstStyle/>
                    <a:p>
                      <a:pPr algn="ctr" fontAlgn="b"/>
                      <a:r>
                        <a:rPr lang="es-PE" sz="1100" b="0" i="0" u="none" strike="noStrike">
                          <a:solidFill>
                            <a:srgbClr val="000000"/>
                          </a:solidFill>
                          <a:effectLst/>
                          <a:latin typeface="Calibri" panose="020F0502020204030204" pitchFamily="34" charset="0"/>
                        </a:rPr>
                        <a:t>3</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Desarrollo de Software</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4.532</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Sistemas y TI</a:t>
                      </a:r>
                    </a:p>
                  </a:txBody>
                  <a:tcPr marL="7620" marR="7620" marT="7620" marB="0" anchor="ctr"/>
                </a:tc>
                <a:extLst>
                  <a:ext uri="{0D108BD9-81ED-4DB2-BD59-A6C34878D82A}">
                    <a16:rowId xmlns:a16="http://schemas.microsoft.com/office/drawing/2014/main" val="3369402935"/>
                  </a:ext>
                </a:extLst>
              </a:tr>
              <a:tr h="191760">
                <a:tc>
                  <a:txBody>
                    <a:bodyPr/>
                    <a:lstStyle/>
                    <a:p>
                      <a:pPr algn="ctr" fontAlgn="b"/>
                      <a:r>
                        <a:rPr lang="es-PE" sz="1100" b="0" i="0" u="none" strike="noStrike">
                          <a:solidFill>
                            <a:srgbClr val="000000"/>
                          </a:solidFill>
                          <a:effectLst/>
                          <a:latin typeface="Calibri" panose="020F0502020204030204" pitchFamily="34" charset="0"/>
                        </a:rPr>
                        <a:t>4</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 de Recursos Informáticos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4.512</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Sistemas y TI</a:t>
                      </a:r>
                    </a:p>
                  </a:txBody>
                  <a:tcPr marL="7620" marR="7620" marT="7620" marB="0" anchor="ctr"/>
                </a:tc>
                <a:extLst>
                  <a:ext uri="{0D108BD9-81ED-4DB2-BD59-A6C34878D82A}">
                    <a16:rowId xmlns:a16="http://schemas.microsoft.com/office/drawing/2014/main" val="2176490521"/>
                  </a:ext>
                </a:extLst>
              </a:tr>
              <a:tr h="191760">
                <a:tc>
                  <a:txBody>
                    <a:bodyPr/>
                    <a:lstStyle/>
                    <a:p>
                      <a:pPr algn="ctr" fontAlgn="b"/>
                      <a:r>
                        <a:rPr lang="es-PE" sz="1100" b="0" i="0" u="none" strike="noStrike">
                          <a:solidFill>
                            <a:srgbClr val="000000"/>
                          </a:solidFill>
                          <a:effectLst/>
                          <a:latin typeface="Calibri" panose="020F0502020204030204" pitchFamily="34" charset="0"/>
                        </a:rPr>
                        <a:t>7</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 de Comunicaciones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4.471</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Sistemas y TI</a:t>
                      </a:r>
                    </a:p>
                  </a:txBody>
                  <a:tcPr marL="7620" marR="7620" marT="7620" marB="0" anchor="ctr"/>
                </a:tc>
                <a:extLst>
                  <a:ext uri="{0D108BD9-81ED-4DB2-BD59-A6C34878D82A}">
                    <a16:rowId xmlns:a16="http://schemas.microsoft.com/office/drawing/2014/main" val="1676122031"/>
                  </a:ext>
                </a:extLst>
              </a:tr>
              <a:tr h="191760">
                <a:tc>
                  <a:txBody>
                    <a:bodyPr/>
                    <a:lstStyle/>
                    <a:p>
                      <a:pPr algn="ctr" fontAlgn="b"/>
                      <a:r>
                        <a:rPr lang="es-PE" sz="1100" b="0" i="0" u="none" strike="noStrike">
                          <a:solidFill>
                            <a:srgbClr val="000000"/>
                          </a:solidFill>
                          <a:effectLst/>
                          <a:latin typeface="Calibri" panose="020F0502020204030204" pitchFamily="34" charset="0"/>
                        </a:rPr>
                        <a:t>30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Infraestructura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4.288</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Sistemas y TI</a:t>
                      </a:r>
                    </a:p>
                  </a:txBody>
                  <a:tcPr marL="7620" marR="7620" marT="7620" marB="0" anchor="ctr"/>
                </a:tc>
                <a:extLst>
                  <a:ext uri="{0D108BD9-81ED-4DB2-BD59-A6C34878D82A}">
                    <a16:rowId xmlns:a16="http://schemas.microsoft.com/office/drawing/2014/main" val="3847376289"/>
                  </a:ext>
                </a:extLst>
              </a:tr>
            </a:tbl>
          </a:graphicData>
        </a:graphic>
      </p:graphicFrame>
      <p:graphicFrame>
        <p:nvGraphicFramePr>
          <p:cNvPr id="7" name="Gráfico 6">
            <a:extLst>
              <a:ext uri="{FF2B5EF4-FFF2-40B4-BE49-F238E27FC236}">
                <a16:creationId xmlns:a16="http://schemas.microsoft.com/office/drawing/2014/main" id="{751DA39E-810B-01C2-51CE-1B427D002BC5}"/>
              </a:ext>
            </a:extLst>
          </p:cNvPr>
          <p:cNvGraphicFramePr>
            <a:graphicFrameLocks/>
          </p:cNvGraphicFramePr>
          <p:nvPr/>
        </p:nvGraphicFramePr>
        <p:xfrm>
          <a:off x="6862620" y="1006449"/>
          <a:ext cx="4876798" cy="214331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Gráfico 8">
            <a:extLst>
              <a:ext uri="{FF2B5EF4-FFF2-40B4-BE49-F238E27FC236}">
                <a16:creationId xmlns:a16="http://schemas.microsoft.com/office/drawing/2014/main" id="{07C7E988-96B5-7513-010B-AFF679D62028}"/>
              </a:ext>
            </a:extLst>
          </p:cNvPr>
          <p:cNvGraphicFramePr>
            <a:graphicFrameLocks/>
          </p:cNvGraphicFramePr>
          <p:nvPr/>
        </p:nvGraphicFramePr>
        <p:xfrm>
          <a:off x="6862620" y="3636989"/>
          <a:ext cx="4876798" cy="236268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3" name="Gráfico 12">
            <a:extLst>
              <a:ext uri="{FF2B5EF4-FFF2-40B4-BE49-F238E27FC236}">
                <a16:creationId xmlns:a16="http://schemas.microsoft.com/office/drawing/2014/main" id="{0D9CEF4E-4C27-C6AF-660C-D665B81494A2}"/>
              </a:ext>
            </a:extLst>
          </p:cNvPr>
          <p:cNvGraphicFramePr>
            <a:graphicFrameLocks/>
          </p:cNvGraphicFramePr>
          <p:nvPr/>
        </p:nvGraphicFramePr>
        <p:xfrm>
          <a:off x="452581" y="2819056"/>
          <a:ext cx="5504873" cy="2842442"/>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7308263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Gráfico 14">
            <a:extLst>
              <a:ext uri="{FF2B5EF4-FFF2-40B4-BE49-F238E27FC236}">
                <a16:creationId xmlns:a16="http://schemas.microsoft.com/office/drawing/2014/main" id="{E67C4A27-677D-C301-19C4-7DD5EDE9C011}"/>
              </a:ext>
            </a:extLst>
          </p:cNvPr>
          <p:cNvGraphicFramePr>
            <a:graphicFrameLocks/>
          </p:cNvGraphicFramePr>
          <p:nvPr/>
        </p:nvGraphicFramePr>
        <p:xfrm>
          <a:off x="5994005" y="1005048"/>
          <a:ext cx="5990471" cy="2666022"/>
        </p:xfrm>
        <a:graphic>
          <a:graphicData uri="http://schemas.openxmlformats.org/drawingml/2006/chart">
            <c:chart xmlns:c="http://schemas.openxmlformats.org/drawingml/2006/chart" xmlns:r="http://schemas.openxmlformats.org/officeDocument/2006/relationships" r:id="rId2"/>
          </a:graphicData>
        </a:graphic>
      </p:graphicFrame>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TI y Sistemas</a:t>
            </a:r>
          </a:p>
        </p:txBody>
      </p:sp>
      <p:cxnSp>
        <p:nvCxnSpPr>
          <p:cNvPr id="11" name="Conector recto 10"/>
          <p:cNvCxnSpPr>
            <a:cxnSpLocks/>
          </p:cNvCxnSpPr>
          <p:nvPr/>
        </p:nvCxnSpPr>
        <p:spPr>
          <a:xfrm>
            <a:off x="370686" y="677553"/>
            <a:ext cx="11368732"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2" name="CuadroTexto 1">
            <a:extLst>
              <a:ext uri="{FF2B5EF4-FFF2-40B4-BE49-F238E27FC236}">
                <a16:creationId xmlns:a16="http://schemas.microsoft.com/office/drawing/2014/main" id="{599CF105-B652-949F-4178-9F7F2BB144F3}"/>
              </a:ext>
            </a:extLst>
          </p:cNvPr>
          <p:cNvSpPr txBox="1"/>
          <p:nvPr/>
        </p:nvSpPr>
        <p:spPr>
          <a:xfrm>
            <a:off x="11271147" y="1062962"/>
            <a:ext cx="598241" cy="307777"/>
          </a:xfrm>
          <a:prstGeom prst="rect">
            <a:avLst/>
          </a:prstGeom>
          <a:solidFill>
            <a:srgbClr val="0B84A5"/>
          </a:solidFill>
        </p:spPr>
        <p:txBody>
          <a:bodyPr wrap="none" rtlCol="0">
            <a:spAutoFit/>
          </a:bodyPr>
          <a:lstStyle/>
          <a:p>
            <a:r>
              <a:rPr lang="es-PE" sz="1400" b="1" dirty="0">
                <a:solidFill>
                  <a:schemeClr val="bg1"/>
                </a:solidFill>
              </a:rPr>
              <a:t>4.473</a:t>
            </a:r>
          </a:p>
        </p:txBody>
      </p:sp>
      <p:graphicFrame>
        <p:nvGraphicFramePr>
          <p:cNvPr id="19" name="Gráfico 18">
            <a:extLst>
              <a:ext uri="{FF2B5EF4-FFF2-40B4-BE49-F238E27FC236}">
                <a16:creationId xmlns:a16="http://schemas.microsoft.com/office/drawing/2014/main" id="{8B1F65C6-EA5E-A54E-3E33-1CAA5B36665F}"/>
              </a:ext>
            </a:extLst>
          </p:cNvPr>
          <p:cNvGraphicFramePr>
            <a:graphicFrameLocks/>
          </p:cNvGraphicFramePr>
          <p:nvPr/>
        </p:nvGraphicFramePr>
        <p:xfrm>
          <a:off x="133170" y="1005047"/>
          <a:ext cx="5691553" cy="266602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0" name="Gráfico 19">
            <a:extLst>
              <a:ext uri="{FF2B5EF4-FFF2-40B4-BE49-F238E27FC236}">
                <a16:creationId xmlns:a16="http://schemas.microsoft.com/office/drawing/2014/main" id="{41938064-C132-4EC6-BF2A-E3CAFE586FA4}"/>
              </a:ext>
            </a:extLst>
          </p:cNvPr>
          <p:cNvGraphicFramePr>
            <a:graphicFrameLocks/>
          </p:cNvGraphicFramePr>
          <p:nvPr/>
        </p:nvGraphicFramePr>
        <p:xfrm>
          <a:off x="2628087" y="3998561"/>
          <a:ext cx="6731836" cy="2666022"/>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1430589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TI y Sistemas</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5693866"/>
          </a:xfrm>
          <a:prstGeom prst="rect">
            <a:avLst/>
          </a:prstGeom>
        </p:spPr>
        <p:txBody>
          <a:bodyPr wrap="square">
            <a:spAutoFit/>
          </a:bodyPr>
          <a:lstStyle/>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Buen trabajo equipo, especial a Junior, siempre brinda su apoyo rápidamente, atento ante cualquier consulta.</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*Se agradece y felicita la disponibilidad del equipo para resolver cualquier incidente que se presente a cualquier horario. Muchas gracias equipo!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 equipo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 equipo (</a:t>
            </a:r>
            <a:r>
              <a:rPr lang="es-ES" sz="1400" dirty="0" err="1">
                <a:solidFill>
                  <a:schemeClr val="bg1">
                    <a:lumMod val="50000"/>
                  </a:schemeClr>
                </a:solidFill>
                <a:latin typeface="Arial" panose="020B0604020202020204" pitchFamily="34" charset="0"/>
                <a:ea typeface="Verdana" charset="0"/>
                <a:cs typeface="Arial" panose="020B0604020202020204" pitchFamily="34" charset="0"/>
              </a:rPr>
              <a:t>Franshes</a:t>
            </a:r>
            <a:r>
              <a:rPr lang="es-ES" sz="1400" dirty="0">
                <a:solidFill>
                  <a:schemeClr val="bg1">
                    <a:lumMod val="50000"/>
                  </a:schemeClr>
                </a:solidFill>
                <a:latin typeface="Arial" panose="020B0604020202020204" pitchFamily="34" charset="0"/>
                <a:ea typeface="Verdana" charset="0"/>
                <a:cs typeface="Arial" panose="020B0604020202020204" pitchFamily="34" charset="0"/>
              </a:rPr>
              <a:t>, Josue y Wilder)</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Muy buen trabajo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Bueno, </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Lo único adverso es la inestabilidad de la red que muchas veces nos afecta.</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 SERVICIO, BUENA ATENCIÓN</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Sigan así equipo de TI y sistemas, siempre excelente disponibilidad.</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Evaluar cambio de red de telefonía, Movistar se corta continuamente y presenta fallas en la señal.</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Agradecimiento y reconocimiento al equipo de Jene, Wilder y Josue por su soporte incondicional cuando se les requiere. </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Felicitaciones a </a:t>
            </a:r>
            <a:r>
              <a:rPr lang="es-ES" sz="1400" dirty="0" err="1">
                <a:solidFill>
                  <a:schemeClr val="bg1">
                    <a:lumMod val="50000"/>
                  </a:schemeClr>
                </a:solidFill>
                <a:latin typeface="Arial" panose="020B0604020202020204" pitchFamily="34" charset="0"/>
                <a:ea typeface="Verdana" charset="0"/>
                <a:cs typeface="Arial" panose="020B0604020202020204" pitchFamily="34" charset="0"/>
              </a:rPr>
              <a:t>Franshes</a:t>
            </a:r>
            <a:r>
              <a:rPr lang="es-ES" sz="1400" dirty="0">
                <a:solidFill>
                  <a:schemeClr val="bg1">
                    <a:lumMod val="50000"/>
                  </a:schemeClr>
                </a:solidFill>
                <a:latin typeface="Arial" panose="020B0604020202020204" pitchFamily="34" charset="0"/>
                <a:ea typeface="Verdana" charset="0"/>
                <a:cs typeface="Arial" panose="020B0604020202020204" pitchFamily="34" charset="0"/>
              </a:rPr>
              <a:t> y su equipo!!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buen equipo de trabajo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Observo como oportunidad de mejora, en tener equipos Stand </a:t>
            </a:r>
            <a:r>
              <a:rPr lang="es-ES" sz="1400" dirty="0" err="1">
                <a:solidFill>
                  <a:schemeClr val="bg1">
                    <a:lumMod val="50000"/>
                  </a:schemeClr>
                </a:solidFill>
                <a:latin typeface="Arial" panose="020B0604020202020204" pitchFamily="34" charset="0"/>
                <a:ea typeface="Verdana" charset="0"/>
                <a:cs typeface="Arial" panose="020B0604020202020204" pitchFamily="34" charset="0"/>
              </a:rPr>
              <a:t>by</a:t>
            </a:r>
            <a:r>
              <a:rPr lang="es-ES" sz="1400" dirty="0">
                <a:solidFill>
                  <a:schemeClr val="bg1">
                    <a:lumMod val="50000"/>
                  </a:schemeClr>
                </a:solidFill>
                <a:latin typeface="Arial" panose="020B0604020202020204" pitchFamily="34" charset="0"/>
                <a:ea typeface="Verdana" charset="0"/>
                <a:cs typeface="Arial" panose="020B0604020202020204" pitchFamily="34" charset="0"/>
              </a:rPr>
              <a:t>, para cualquier emergencia</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Siempre que se tiene un problema la respuesta es inmediata para dar solución.</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 apoyo por parte de Junior Hidalgo y Fransheska Gómez. Sigan así chicos!- Mejorar la conectividad de internet en fundo Lobo. "</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 equipo. </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mantener mas equipos de </a:t>
            </a:r>
            <a:r>
              <a:rPr lang="es-ES" sz="1400" dirty="0" err="1">
                <a:solidFill>
                  <a:schemeClr val="bg1">
                    <a:lumMod val="50000"/>
                  </a:schemeClr>
                </a:solidFill>
                <a:latin typeface="Arial" panose="020B0604020202020204" pitchFamily="34" charset="0"/>
                <a:ea typeface="Verdana" charset="0"/>
                <a:cs typeface="Arial" panose="020B0604020202020204" pitchFamily="34" charset="0"/>
              </a:rPr>
              <a:t>backup</a:t>
            </a:r>
            <a:endParaRPr lang="es-ES" sz="1400" dirty="0">
              <a:solidFill>
                <a:schemeClr val="bg1">
                  <a:lumMod val="50000"/>
                </a:schemeClr>
              </a:solidFill>
              <a:latin typeface="Arial" panose="020B0604020202020204" pitchFamily="34" charset="0"/>
              <a:ea typeface="Verdana" charset="0"/>
              <a:cs typeface="Arial" panose="020B0604020202020204" pitchFamily="34" charset="0"/>
            </a:endParaRP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Felicitaciones al equipo de TI y sistemas, por su esfuerzo y buen trabajo que se viene realizando.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Ha mejorado mucho la velocidad de respuesta y atención. Gracias por el apoyo!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Capacitación sobre uso y cuidados.</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El servicio y el equipo de sistemas siempre está presente con el soporte.</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 servicio.</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4367767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TI y Sistemas</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3539430"/>
          </a:xfrm>
          <a:prstGeom prst="rect">
            <a:avLst/>
          </a:prstGeom>
        </p:spPr>
        <p:txBody>
          <a:bodyPr wrap="square">
            <a:spAutoFit/>
          </a:bodyPr>
          <a:lstStyle/>
          <a:p>
            <a:pPr algn="just"/>
            <a:r>
              <a:rPr lang="es-ES" sz="1400" kern="1200" dirty="0">
                <a:solidFill>
                  <a:srgbClr val="7F7F7F"/>
                </a:solidFill>
                <a:effectLst/>
                <a:latin typeface="Arial" panose="020B0604020202020204" pitchFamily="34" charset="0"/>
                <a:ea typeface="Verdana" panose="020B0604030504040204" pitchFamily="34" charset="0"/>
                <a:cs typeface="Arial" panose="020B0604020202020204" pitchFamily="34" charset="0"/>
              </a:rPr>
              <a:t>* </a:t>
            </a:r>
            <a:r>
              <a:rPr lang="es-ES" sz="1400" dirty="0">
                <a:solidFill>
                  <a:schemeClr val="bg1">
                    <a:lumMod val="50000"/>
                  </a:schemeClr>
                </a:solidFill>
                <a:latin typeface="Arial" panose="020B0604020202020204" pitchFamily="34" charset="0"/>
                <a:ea typeface="Verdana" charset="0"/>
                <a:cs typeface="Arial" panose="020B0604020202020204" pitchFamily="34" charset="0"/>
              </a:rPr>
              <a:t>Todo conforme.</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solucionan rápidamente los problemas</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 servicio siempre con respuesta inmediata</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Ninguna</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El soporte del área de TI es bueno y oportuno siempre.</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Es un servicio eficaz, quizá un punto a mejorar serían responder a las consultas rápidas y breves que los usuarios hacen vía WhatsApp o </a:t>
            </a:r>
            <a:r>
              <a:rPr lang="es-ES" sz="1400" dirty="0" err="1">
                <a:solidFill>
                  <a:schemeClr val="bg1">
                    <a:lumMod val="50000"/>
                  </a:schemeClr>
                </a:solidFill>
                <a:latin typeface="Arial" panose="020B0604020202020204" pitchFamily="34" charset="0"/>
                <a:ea typeface="Verdana" charset="0"/>
                <a:cs typeface="Arial" panose="020B0604020202020204" pitchFamily="34" charset="0"/>
              </a:rPr>
              <a:t>Teams</a:t>
            </a:r>
            <a:r>
              <a:rPr lang="es-ES" sz="1400" dirty="0">
                <a:solidFill>
                  <a:schemeClr val="bg1">
                    <a:lumMod val="50000"/>
                  </a:schemeClr>
                </a:solidFill>
                <a:latin typeface="Arial" panose="020B0604020202020204" pitchFamily="34" charset="0"/>
                <a:ea typeface="Verdana" charset="0"/>
                <a:cs typeface="Arial" panose="020B0604020202020204" pitchFamily="34" charset="0"/>
              </a:rPr>
              <a:t>.</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La red está muy mala. Mucho se cuelgan las </a:t>
            </a:r>
            <a:r>
              <a:rPr lang="es-ES" sz="1400" dirty="0" err="1">
                <a:solidFill>
                  <a:schemeClr val="bg1">
                    <a:lumMod val="50000"/>
                  </a:schemeClr>
                </a:solidFill>
                <a:latin typeface="Arial" panose="020B0604020202020204" pitchFamily="34" charset="0"/>
                <a:ea typeface="Verdana" charset="0"/>
                <a:cs typeface="Arial" panose="020B0604020202020204" pitchFamily="34" charset="0"/>
              </a:rPr>
              <a:t>PCs</a:t>
            </a:r>
            <a:r>
              <a:rPr lang="es-ES" sz="1400" dirty="0">
                <a:solidFill>
                  <a:schemeClr val="bg1">
                    <a:lumMod val="50000"/>
                  </a:schemeClr>
                </a:solidFill>
                <a:latin typeface="Arial" panose="020B0604020202020204" pitchFamily="34" charset="0"/>
                <a:ea typeface="Verdana" charset="0"/>
                <a:cs typeface="Arial" panose="020B0604020202020204" pitchFamily="34" charset="0"/>
              </a:rPr>
              <a:t> y cuando llamas a TI te derivan a mesa de ayuda. El servicio no es eficaz.</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Informar a quien dirigirnos para soporte correspondiente sobre todo noches o feriados ante algún imprevisto, cronograma del personal</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No recibí servicio, por vacaciones </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La conectividad en fundo ML e inclusive en oficina de Piura no es buena</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Dar seguimiento a las solicitudes.</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JENE GERENTE DE TI</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 equipo</a:t>
            </a:r>
          </a:p>
          <a:p>
            <a:pPr algn="just"/>
            <a:endParaRPr lang="es-ES" sz="14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3081998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txBox="1">
            <a:spLocks/>
          </p:cNvSpPr>
          <p:nvPr/>
        </p:nvSpPr>
        <p:spPr>
          <a:xfrm>
            <a:off x="917753" y="154468"/>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4000" b="1" dirty="0">
                <a:solidFill>
                  <a:srgbClr val="009F43"/>
                </a:solidFill>
                <a:latin typeface="Arial" panose="020B0604020202020204" pitchFamily="34" charset="0"/>
                <a:ea typeface="Verdana" charset="0"/>
                <a:cs typeface="Arial" panose="020B0604020202020204" pitchFamily="34" charset="0"/>
              </a:rPr>
              <a:t>Agenda</a:t>
            </a:r>
          </a:p>
        </p:txBody>
      </p: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p:cNvSpPr txBox="1"/>
          <p:nvPr/>
        </p:nvSpPr>
        <p:spPr>
          <a:xfrm>
            <a:off x="-1531139" y="710253"/>
            <a:ext cx="1145853" cy="646331"/>
          </a:xfrm>
          <a:prstGeom prst="rect">
            <a:avLst/>
          </a:prstGeom>
          <a:noFill/>
        </p:spPr>
        <p:txBody>
          <a:bodyPr wrap="square" rtlCol="0">
            <a:spAutoFit/>
          </a:bodyPr>
          <a:lstStyle/>
          <a:p>
            <a:pPr algn="ctr"/>
            <a:r>
              <a:rPr lang="es-PE" sz="1200" b="1" dirty="0">
                <a:latin typeface="Verdana" panose="020B0604030504040204" pitchFamily="34" charset="0"/>
                <a:ea typeface="Verdana" panose="020B0604030504040204" pitchFamily="34" charset="0"/>
                <a:cs typeface="Verdana" panose="020B0604030504040204" pitchFamily="34" charset="0"/>
              </a:rPr>
              <a:t>Lámina </a:t>
            </a:r>
          </a:p>
          <a:p>
            <a:pPr algn="ctr"/>
            <a:r>
              <a:rPr lang="es-PE" sz="1200" b="1" dirty="0">
                <a:latin typeface="Verdana" panose="020B0604030504040204" pitchFamily="34" charset="0"/>
                <a:ea typeface="Verdana" panose="020B0604030504040204" pitchFamily="34" charset="0"/>
                <a:cs typeface="Verdana" panose="020B0604030504040204" pitchFamily="34" charset="0"/>
              </a:rPr>
              <a:t>para agenda</a:t>
            </a:r>
          </a:p>
        </p:txBody>
      </p:sp>
      <p:sp>
        <p:nvSpPr>
          <p:cNvPr id="8" name="Título 1"/>
          <p:cNvSpPr txBox="1">
            <a:spLocks/>
          </p:cNvSpPr>
          <p:nvPr/>
        </p:nvSpPr>
        <p:spPr>
          <a:xfrm>
            <a:off x="917753" y="1262638"/>
            <a:ext cx="9178138" cy="5004993"/>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1: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3" action="ppaction://hlinksldjump"/>
              </a:rPr>
              <a:t>Satisfacción a nivel </a:t>
            </a:r>
            <a:r>
              <a:rPr lang="es-PE" sz="1800" dirty="0" err="1">
                <a:solidFill>
                  <a:schemeClr val="bg1">
                    <a:lumMod val="50000"/>
                  </a:schemeClr>
                </a:solidFill>
                <a:latin typeface="Arial" panose="020B0604020202020204" pitchFamily="34" charset="0"/>
                <a:ea typeface="Verdana" charset="0"/>
                <a:cs typeface="Arial" panose="020B0604020202020204" pitchFamily="34" charset="0"/>
                <a:hlinkClick r:id="rId3" action="ppaction://hlinksldjump"/>
              </a:rPr>
              <a:t>Multiarea</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2: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4" action="ppaction://hlinksldjump"/>
              </a:rPr>
              <a:t>Satisfacción a nivel GFACI</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3: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5" action="ppaction://hlinksldjump"/>
              </a:rPr>
              <a:t>Satisfacción SIG</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4: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6" action="ppaction://hlinksldjump"/>
              </a:rPr>
              <a:t>Satisfacción Seguridad </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5: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7" action="ppaction://hlinksldjump"/>
              </a:rPr>
              <a:t>Satisfacción Calidad</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6: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8" action="ppaction://hlinksldjump"/>
              </a:rPr>
              <a:t>Satisfacción TI y Sistemas</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7: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9" action="ppaction://hlinksldjump"/>
              </a:rPr>
              <a:t>Satisfacción Finanzas y Tesorería </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8: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0" action="ppaction://hlinksldjump"/>
              </a:rPr>
              <a:t>Satisfacción Legal</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9: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1" action="ppaction://hlinksldjump"/>
              </a:rPr>
              <a:t>Satisfacción Administración</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10: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2" action="ppaction://hlinksldjump"/>
              </a:rPr>
              <a:t>Satisfacción Contabilidad</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11: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3" action="ppaction://hlinksldjump"/>
              </a:rPr>
              <a:t>Satisfacción Control de Gestión</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12: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4" action="ppaction://hlinksldjump"/>
              </a:rPr>
              <a:t>Satisfacción Compras</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13: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5" action="ppaction://hlinksldjump"/>
              </a:rPr>
              <a:t>Satisfacción Riesgos</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p:txBody>
      </p:sp>
      <p:cxnSp>
        <p:nvCxnSpPr>
          <p:cNvPr id="12" name="Conector recto 11"/>
          <p:cNvCxnSpPr/>
          <p:nvPr/>
        </p:nvCxnSpPr>
        <p:spPr>
          <a:xfrm>
            <a:off x="917753" y="1135005"/>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0" name="CuadroTexto 9"/>
          <p:cNvSpPr txBox="1"/>
          <p:nvPr/>
        </p:nvSpPr>
        <p:spPr>
          <a:xfrm>
            <a:off x="-1940620" y="1949433"/>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“Agenda”: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(40)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Tree>
    <p:extLst>
      <p:ext uri="{BB962C8B-B14F-4D97-AF65-F5344CB8AC3E}">
        <p14:creationId xmlns:p14="http://schemas.microsoft.com/office/powerpoint/2010/main" val="15048310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a:t>
            </a:r>
            <a:r>
              <a:rPr lang="es-MX" sz="3000" b="1" dirty="0">
                <a:solidFill>
                  <a:srgbClr val="009F43"/>
                </a:solidFill>
                <a:latin typeface="Arial" panose="020B0604020202020204" pitchFamily="34" charset="0"/>
                <a:ea typeface="Verdana" charset="0"/>
                <a:cs typeface="Arial" panose="020B0604020202020204" pitchFamily="34" charset="0"/>
              </a:rPr>
              <a:t>Finanzas y Tesorería </a:t>
            </a:r>
            <a:endParaRPr lang="es-ES_tradnl" sz="3000" b="1" dirty="0">
              <a:solidFill>
                <a:srgbClr val="009F43"/>
              </a:solidFill>
              <a:latin typeface="Arial" panose="020B0604020202020204" pitchFamily="34" charset="0"/>
              <a:ea typeface="Verdana" charset="0"/>
              <a:cs typeface="Arial" panose="020B0604020202020204" pitchFamily="34" charset="0"/>
            </a:endParaRPr>
          </a:p>
        </p:txBody>
      </p:sp>
      <p:cxnSp>
        <p:nvCxnSpPr>
          <p:cNvPr id="22" name="Conector recto 21"/>
          <p:cNvCxnSpPr>
            <a:cxnSpLocks/>
          </p:cNvCxnSpPr>
          <p:nvPr/>
        </p:nvCxnSpPr>
        <p:spPr>
          <a:xfrm>
            <a:off x="5841016" y="3637393"/>
            <a:ext cx="525878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851229"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9E155ACD-FF77-43A9-85DC-2A648B7847F9}"/>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20412055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19618"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Finanzas y Tesorería </a:t>
            </a:r>
          </a:p>
        </p:txBody>
      </p:sp>
      <p:sp>
        <p:nvSpPr>
          <p:cNvPr id="12" name="Título 1"/>
          <p:cNvSpPr txBox="1">
            <a:spLocks/>
          </p:cNvSpPr>
          <p:nvPr/>
        </p:nvSpPr>
        <p:spPr>
          <a:xfrm>
            <a:off x="370685" y="719283"/>
            <a:ext cx="4958697" cy="21862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63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8" name="Tabla 7">
            <a:extLst>
              <a:ext uri="{FF2B5EF4-FFF2-40B4-BE49-F238E27FC236}">
                <a16:creationId xmlns:a16="http://schemas.microsoft.com/office/drawing/2014/main" id="{9E032995-CAE2-9FF8-773E-FD0E7820842D}"/>
              </a:ext>
            </a:extLst>
          </p:cNvPr>
          <p:cNvGraphicFramePr>
            <a:graphicFrameLocks noGrp="1"/>
          </p:cNvGraphicFramePr>
          <p:nvPr/>
        </p:nvGraphicFramePr>
        <p:xfrm>
          <a:off x="370687" y="1018777"/>
          <a:ext cx="5475930" cy="1825610"/>
        </p:xfrm>
        <a:graphic>
          <a:graphicData uri="http://schemas.openxmlformats.org/drawingml/2006/table">
            <a:tbl>
              <a:tblPr>
                <a:tableStyleId>{5C22544A-7EE6-4342-B048-85BDC9FD1C3A}</a:tableStyleId>
              </a:tblPr>
              <a:tblGrid>
                <a:gridCol w="818118">
                  <a:extLst>
                    <a:ext uri="{9D8B030D-6E8A-4147-A177-3AD203B41FA5}">
                      <a16:colId xmlns:a16="http://schemas.microsoft.com/office/drawing/2014/main" val="409902978"/>
                    </a:ext>
                  </a:extLst>
                </a:gridCol>
                <a:gridCol w="2388489">
                  <a:extLst>
                    <a:ext uri="{9D8B030D-6E8A-4147-A177-3AD203B41FA5}">
                      <a16:colId xmlns:a16="http://schemas.microsoft.com/office/drawing/2014/main" val="2586536476"/>
                    </a:ext>
                  </a:extLst>
                </a:gridCol>
                <a:gridCol w="881291">
                  <a:extLst>
                    <a:ext uri="{9D8B030D-6E8A-4147-A177-3AD203B41FA5}">
                      <a16:colId xmlns:a16="http://schemas.microsoft.com/office/drawing/2014/main" val="3772307930"/>
                    </a:ext>
                  </a:extLst>
                </a:gridCol>
                <a:gridCol w="1388032">
                  <a:extLst>
                    <a:ext uri="{9D8B030D-6E8A-4147-A177-3AD203B41FA5}">
                      <a16:colId xmlns:a16="http://schemas.microsoft.com/office/drawing/2014/main" val="2581495763"/>
                    </a:ext>
                  </a:extLst>
                </a:gridCol>
              </a:tblGrid>
              <a:tr h="147722">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extLst>
                  <a:ext uri="{0D108BD9-81ED-4DB2-BD59-A6C34878D82A}">
                    <a16:rowId xmlns:a16="http://schemas.microsoft.com/office/drawing/2014/main" val="2967599257"/>
                  </a:ext>
                </a:extLst>
              </a:tr>
              <a:tr h="256833">
                <a:tc>
                  <a:txBody>
                    <a:bodyPr/>
                    <a:lstStyle/>
                    <a:p>
                      <a:pPr algn="ctr" fontAlgn="b"/>
                      <a:r>
                        <a:rPr lang="es-PE" sz="1100" b="0" i="0" u="none" strike="noStrike" dirty="0">
                          <a:solidFill>
                            <a:srgbClr val="000000"/>
                          </a:solidFill>
                          <a:effectLst/>
                          <a:latin typeface="Calibri" panose="020F0502020204030204" pitchFamily="34" charset="0"/>
                        </a:rPr>
                        <a:t>2</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Solicitud de anticipos y depósito de reembolsos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4.559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Finanzas y tesorería</a:t>
                      </a:r>
                    </a:p>
                  </a:txBody>
                  <a:tcPr marL="7620" marR="7620" marT="7620" marB="0" anchor="ctr"/>
                </a:tc>
                <a:extLst>
                  <a:ext uri="{0D108BD9-81ED-4DB2-BD59-A6C34878D82A}">
                    <a16:rowId xmlns:a16="http://schemas.microsoft.com/office/drawing/2014/main" val="2328662161"/>
                  </a:ext>
                </a:extLst>
              </a:tr>
              <a:tr h="256833">
                <a:tc>
                  <a:txBody>
                    <a:bodyPr/>
                    <a:lstStyle/>
                    <a:p>
                      <a:pPr algn="ctr" fontAlgn="b"/>
                      <a:r>
                        <a:rPr lang="es-PE" sz="1100" b="0" i="0" u="none" strike="noStrike">
                          <a:solidFill>
                            <a:srgbClr val="000000"/>
                          </a:solidFill>
                          <a:effectLst/>
                          <a:latin typeface="Calibri" panose="020F0502020204030204" pitchFamily="34" charset="0"/>
                        </a:rPr>
                        <a:t>6</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Gestión para aprobación de líneas de crédito a clientes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4.500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Finanzas y tesorería</a:t>
                      </a:r>
                    </a:p>
                  </a:txBody>
                  <a:tcPr marL="7620" marR="7620" marT="7620" marB="0" anchor="ctr"/>
                </a:tc>
                <a:extLst>
                  <a:ext uri="{0D108BD9-81ED-4DB2-BD59-A6C34878D82A}">
                    <a16:rowId xmlns:a16="http://schemas.microsoft.com/office/drawing/2014/main" val="2158049253"/>
                  </a:ext>
                </a:extLst>
              </a:tr>
              <a:tr h="319080">
                <a:tc>
                  <a:txBody>
                    <a:bodyPr/>
                    <a:lstStyle/>
                    <a:p>
                      <a:pPr algn="ctr" fontAlgn="b"/>
                      <a:r>
                        <a:rPr lang="es-PE" sz="1100" b="0" i="0" u="none" strike="noStrike">
                          <a:solidFill>
                            <a:srgbClr val="000000"/>
                          </a:solidFill>
                          <a:effectLst/>
                          <a:latin typeface="Calibri" panose="020F0502020204030204" pitchFamily="34" charset="0"/>
                        </a:rPr>
                        <a:t>17</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Tesorería y pago a Proveedores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4.379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Finanzas y tesorería</a:t>
                      </a:r>
                    </a:p>
                  </a:txBody>
                  <a:tcPr marL="7620" marR="7620" marT="7620" marB="0" anchor="ctr"/>
                </a:tc>
                <a:extLst>
                  <a:ext uri="{0D108BD9-81ED-4DB2-BD59-A6C34878D82A}">
                    <a16:rowId xmlns:a16="http://schemas.microsoft.com/office/drawing/2014/main" val="2472580358"/>
                  </a:ext>
                </a:extLst>
              </a:tr>
              <a:tr h="319080">
                <a:tc>
                  <a:txBody>
                    <a:bodyPr/>
                    <a:lstStyle/>
                    <a:p>
                      <a:pPr algn="ctr" fontAlgn="b"/>
                      <a:r>
                        <a:rPr lang="es-PE" sz="1100" b="0" i="0" u="none" strike="noStrike">
                          <a:solidFill>
                            <a:srgbClr val="000000"/>
                          </a:solidFill>
                          <a:effectLst/>
                          <a:latin typeface="Calibri" panose="020F0502020204030204" pitchFamily="34" charset="0"/>
                        </a:rPr>
                        <a:t>24</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Seguros y gestión de siniestros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4.325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Finanzas y tesorería</a:t>
                      </a:r>
                    </a:p>
                  </a:txBody>
                  <a:tcPr marL="7620" marR="7620" marT="7620" marB="0" anchor="ctr"/>
                </a:tc>
                <a:extLst>
                  <a:ext uri="{0D108BD9-81ED-4DB2-BD59-A6C34878D82A}">
                    <a16:rowId xmlns:a16="http://schemas.microsoft.com/office/drawing/2014/main" val="3048976325"/>
                  </a:ext>
                </a:extLst>
              </a:tr>
              <a:tr h="256833">
                <a:tc>
                  <a:txBody>
                    <a:bodyPr/>
                    <a:lstStyle/>
                    <a:p>
                      <a:pPr algn="ctr" fontAlgn="b"/>
                      <a:r>
                        <a:rPr lang="es-PE" sz="1100" b="0" i="0" u="none" strike="noStrike">
                          <a:solidFill>
                            <a:srgbClr val="000000"/>
                          </a:solidFill>
                          <a:effectLst/>
                          <a:latin typeface="Calibri" panose="020F0502020204030204" pitchFamily="34" charset="0"/>
                        </a:rPr>
                        <a:t>36</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Soporte financiero y evaluación de proyectos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4.229</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Finanzas y tesorería</a:t>
                      </a:r>
                    </a:p>
                  </a:txBody>
                  <a:tcPr marL="7620" marR="7620" marT="7620" marB="0" anchor="ctr"/>
                </a:tc>
                <a:extLst>
                  <a:ext uri="{0D108BD9-81ED-4DB2-BD59-A6C34878D82A}">
                    <a16:rowId xmlns:a16="http://schemas.microsoft.com/office/drawing/2014/main" val="2475046089"/>
                  </a:ext>
                </a:extLst>
              </a:tr>
            </a:tbl>
          </a:graphicData>
        </a:graphic>
      </p:graphicFrame>
      <p:graphicFrame>
        <p:nvGraphicFramePr>
          <p:cNvPr id="4" name="Gráfico 3">
            <a:extLst>
              <a:ext uri="{FF2B5EF4-FFF2-40B4-BE49-F238E27FC236}">
                <a16:creationId xmlns:a16="http://schemas.microsoft.com/office/drawing/2014/main" id="{396158FD-4885-4F45-AD35-00796FB50B52}"/>
              </a:ext>
            </a:extLst>
          </p:cNvPr>
          <p:cNvGraphicFramePr>
            <a:graphicFrameLocks/>
          </p:cNvGraphicFramePr>
          <p:nvPr/>
        </p:nvGraphicFramePr>
        <p:xfrm>
          <a:off x="747684" y="3584035"/>
          <a:ext cx="4721935" cy="275440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Gráfico 4">
            <a:extLst>
              <a:ext uri="{FF2B5EF4-FFF2-40B4-BE49-F238E27FC236}">
                <a16:creationId xmlns:a16="http://schemas.microsoft.com/office/drawing/2014/main" id="{123AAA52-6B6F-FED0-7561-EA59C8730C4E}"/>
              </a:ext>
            </a:extLst>
          </p:cNvPr>
          <p:cNvGraphicFramePr>
            <a:graphicFrameLocks/>
          </p:cNvGraphicFramePr>
          <p:nvPr/>
        </p:nvGraphicFramePr>
        <p:xfrm>
          <a:off x="7021115" y="732037"/>
          <a:ext cx="3792088" cy="1422554"/>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Gráfico 6">
            <a:extLst>
              <a:ext uri="{FF2B5EF4-FFF2-40B4-BE49-F238E27FC236}">
                <a16:creationId xmlns:a16="http://schemas.microsoft.com/office/drawing/2014/main" id="{A4B4A1E9-78A7-4E56-A16A-4ED33742A9CF}"/>
              </a:ext>
            </a:extLst>
          </p:cNvPr>
          <p:cNvGraphicFramePr>
            <a:graphicFrameLocks/>
          </p:cNvGraphicFramePr>
          <p:nvPr/>
        </p:nvGraphicFramePr>
        <p:xfrm>
          <a:off x="7021115" y="2294184"/>
          <a:ext cx="3792088" cy="165302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6" name="Gráfico 15">
            <a:extLst>
              <a:ext uri="{FF2B5EF4-FFF2-40B4-BE49-F238E27FC236}">
                <a16:creationId xmlns:a16="http://schemas.microsoft.com/office/drawing/2014/main" id="{1EF745BE-8F18-0BEE-4CA1-CFACF0AFEF29}"/>
              </a:ext>
            </a:extLst>
          </p:cNvPr>
          <p:cNvGraphicFramePr>
            <a:graphicFrameLocks/>
          </p:cNvGraphicFramePr>
          <p:nvPr/>
        </p:nvGraphicFramePr>
        <p:xfrm>
          <a:off x="6390002" y="4099557"/>
          <a:ext cx="5054314" cy="223476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1837343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D113BA-6F17-993F-334F-1D53D5685682}"/>
            </a:ext>
          </a:extLst>
        </p:cNvPr>
        <p:cNvGrpSpPr/>
        <p:nvPr/>
      </p:nvGrpSpPr>
      <p:grpSpPr>
        <a:xfrm>
          <a:off x="0" y="0"/>
          <a:ext cx="0" cy="0"/>
          <a:chOff x="0" y="0"/>
          <a:chExt cx="0" cy="0"/>
        </a:xfrm>
      </p:grpSpPr>
      <p:cxnSp>
        <p:nvCxnSpPr>
          <p:cNvPr id="11" name="Conector recto 10">
            <a:extLst>
              <a:ext uri="{FF2B5EF4-FFF2-40B4-BE49-F238E27FC236}">
                <a16:creationId xmlns:a16="http://schemas.microsoft.com/office/drawing/2014/main" id="{F4BE9A3D-2810-1B82-2D39-250168BF75DA}"/>
              </a:ext>
            </a:extLst>
          </p:cNvPr>
          <p:cNvCxnSpPr>
            <a:cxnSpLocks/>
          </p:cNvCxnSpPr>
          <p:nvPr/>
        </p:nvCxnSpPr>
        <p:spPr>
          <a:xfrm>
            <a:off x="370686" y="677553"/>
            <a:ext cx="11419618"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a:extLst>
              <a:ext uri="{FF2B5EF4-FFF2-40B4-BE49-F238E27FC236}">
                <a16:creationId xmlns:a16="http://schemas.microsoft.com/office/drawing/2014/main" id="{87E7C500-08F5-D44F-A974-3443A2EF6A54}"/>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a:extLst>
              <a:ext uri="{FF2B5EF4-FFF2-40B4-BE49-F238E27FC236}">
                <a16:creationId xmlns:a16="http://schemas.microsoft.com/office/drawing/2014/main" id="{11B98418-7DC4-1176-2CCD-770A1AB1B1CA}"/>
              </a:ext>
            </a:extLst>
          </p:cNvPr>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Finanzas y Tesorería </a:t>
            </a:r>
          </a:p>
        </p:txBody>
      </p:sp>
      <p:sp>
        <p:nvSpPr>
          <p:cNvPr id="17" name="CuadroTexto 16">
            <a:extLst>
              <a:ext uri="{FF2B5EF4-FFF2-40B4-BE49-F238E27FC236}">
                <a16:creationId xmlns:a16="http://schemas.microsoft.com/office/drawing/2014/main" id="{5994F317-8B8C-F9BA-9CB5-7E4B94E79C5F}"/>
              </a:ext>
            </a:extLst>
          </p:cNvPr>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a:extLst>
              <a:ext uri="{FF2B5EF4-FFF2-40B4-BE49-F238E27FC236}">
                <a16:creationId xmlns:a16="http://schemas.microsoft.com/office/drawing/2014/main" id="{10A80F56-2D09-FD97-7CBE-FFFDAC652476}"/>
              </a:ext>
            </a:extLst>
          </p:cNvPr>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a:extLst>
              <a:ext uri="{FF2B5EF4-FFF2-40B4-BE49-F238E27FC236}">
                <a16:creationId xmlns:a16="http://schemas.microsoft.com/office/drawing/2014/main" id="{01510F50-D465-04A8-A14F-7A2566837037}"/>
              </a:ext>
            </a:extLst>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2" name="Gráfico 1">
            <a:extLst>
              <a:ext uri="{FF2B5EF4-FFF2-40B4-BE49-F238E27FC236}">
                <a16:creationId xmlns:a16="http://schemas.microsoft.com/office/drawing/2014/main" id="{BFC29DF5-B4D4-8E2C-160E-EFA13E0BBE72}"/>
              </a:ext>
            </a:extLst>
          </p:cNvPr>
          <p:cNvGraphicFramePr>
            <a:graphicFrameLocks/>
          </p:cNvGraphicFramePr>
          <p:nvPr/>
        </p:nvGraphicFramePr>
        <p:xfrm>
          <a:off x="370686" y="1018777"/>
          <a:ext cx="5942565" cy="241022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Gráfico 2">
            <a:extLst>
              <a:ext uri="{FF2B5EF4-FFF2-40B4-BE49-F238E27FC236}">
                <a16:creationId xmlns:a16="http://schemas.microsoft.com/office/drawing/2014/main" id="{3D1BF774-0E76-17C7-4D3B-4172835675A0}"/>
              </a:ext>
            </a:extLst>
          </p:cNvPr>
          <p:cNvGraphicFramePr>
            <a:graphicFrameLocks/>
          </p:cNvGraphicFramePr>
          <p:nvPr/>
        </p:nvGraphicFramePr>
        <p:xfrm>
          <a:off x="6923393" y="985234"/>
          <a:ext cx="5041627" cy="244376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Gráfico 3">
            <a:extLst>
              <a:ext uri="{FF2B5EF4-FFF2-40B4-BE49-F238E27FC236}">
                <a16:creationId xmlns:a16="http://schemas.microsoft.com/office/drawing/2014/main" id="{8DF63787-C57C-403C-A540-E9B76B313236}"/>
              </a:ext>
            </a:extLst>
          </p:cNvPr>
          <p:cNvGraphicFramePr>
            <a:graphicFrameLocks/>
          </p:cNvGraphicFramePr>
          <p:nvPr/>
        </p:nvGraphicFramePr>
        <p:xfrm>
          <a:off x="3105231" y="3663214"/>
          <a:ext cx="6416040" cy="3087779"/>
        </p:xfrm>
        <a:graphic>
          <a:graphicData uri="http://schemas.openxmlformats.org/drawingml/2006/chart">
            <c:chart xmlns:c="http://schemas.openxmlformats.org/drawingml/2006/chart" xmlns:r="http://schemas.openxmlformats.org/officeDocument/2006/relationships" r:id="rId6"/>
          </a:graphicData>
        </a:graphic>
      </p:graphicFrame>
      <p:sp>
        <p:nvSpPr>
          <p:cNvPr id="5" name="CuadroTexto 15">
            <a:extLst>
              <a:ext uri="{FF2B5EF4-FFF2-40B4-BE49-F238E27FC236}">
                <a16:creationId xmlns:a16="http://schemas.microsoft.com/office/drawing/2014/main" id="{E9FBA34E-52B2-8288-5D9F-73DE6DFB7F32}"/>
              </a:ext>
            </a:extLst>
          </p:cNvPr>
          <p:cNvSpPr txBox="1"/>
          <p:nvPr/>
        </p:nvSpPr>
        <p:spPr>
          <a:xfrm>
            <a:off x="5615429" y="1117510"/>
            <a:ext cx="598241" cy="307777"/>
          </a:xfrm>
          <a:prstGeom prst="rect">
            <a:avLst/>
          </a:prstGeom>
          <a:solidFill>
            <a:srgbClr val="0B84A5"/>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s-PE" sz="1400" b="1" dirty="0">
                <a:solidFill>
                  <a:schemeClr val="bg1"/>
                </a:solidFill>
              </a:rPr>
              <a:t>4.399</a:t>
            </a:r>
          </a:p>
        </p:txBody>
      </p:sp>
    </p:spTree>
    <p:extLst>
      <p:ext uri="{BB962C8B-B14F-4D97-AF65-F5344CB8AC3E}">
        <p14:creationId xmlns:p14="http://schemas.microsoft.com/office/powerpoint/2010/main" val="3076282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Finanzas y Tesorería </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2092881"/>
          </a:xfrm>
          <a:prstGeom prst="rect">
            <a:avLst/>
          </a:prstGeom>
        </p:spPr>
        <p:txBody>
          <a:bodyPr wrap="square">
            <a:spAutoFit/>
          </a:bodyPr>
          <a:lstStyle/>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Tener en cuenta la programación de pagos de los seguros de salud, para evitar retrasos con las siguientes facturaciones. Resto todo bien.</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Excelente trabajo!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Buen equipo, un agradecimiento a Lyn siempre!!!</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Sigamos así la mejora continua</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Todo bien, sigan mejorando.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Excelente!!!</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Puede mejorar el soporte que nos dan para las aperturas de Cartas de Crédito. </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Muy buen equipo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endParaRPr lang="es-ES" sz="13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1287080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Legal</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F25D3030-4B51-4BAA-9B09-7BE1A6994A36}"/>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40159401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50627"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Legal</a:t>
            </a:r>
          </a:p>
        </p:txBody>
      </p:sp>
      <p:sp>
        <p:nvSpPr>
          <p:cNvPr id="12" name="Título 1"/>
          <p:cNvSpPr txBox="1">
            <a:spLocks/>
          </p:cNvSpPr>
          <p:nvPr/>
        </p:nvSpPr>
        <p:spPr>
          <a:xfrm>
            <a:off x="269086" y="797037"/>
            <a:ext cx="4958696" cy="24724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63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8" name="Tabla 7">
            <a:extLst>
              <a:ext uri="{FF2B5EF4-FFF2-40B4-BE49-F238E27FC236}">
                <a16:creationId xmlns:a16="http://schemas.microsoft.com/office/drawing/2014/main" id="{B7E68FAD-B163-3A04-6B93-9E8333861CF2}"/>
              </a:ext>
            </a:extLst>
          </p:cNvPr>
          <p:cNvGraphicFramePr>
            <a:graphicFrameLocks noGrp="1"/>
          </p:cNvGraphicFramePr>
          <p:nvPr/>
        </p:nvGraphicFramePr>
        <p:xfrm>
          <a:off x="370686" y="1098770"/>
          <a:ext cx="5559059" cy="1111250"/>
        </p:xfrm>
        <a:graphic>
          <a:graphicData uri="http://schemas.openxmlformats.org/drawingml/2006/table">
            <a:tbl>
              <a:tblPr>
                <a:tableStyleId>{5C22544A-7EE6-4342-B048-85BDC9FD1C3A}</a:tableStyleId>
              </a:tblPr>
              <a:tblGrid>
                <a:gridCol w="669966">
                  <a:extLst>
                    <a:ext uri="{9D8B030D-6E8A-4147-A177-3AD203B41FA5}">
                      <a16:colId xmlns:a16="http://schemas.microsoft.com/office/drawing/2014/main" val="483668638"/>
                    </a:ext>
                  </a:extLst>
                </a:gridCol>
                <a:gridCol w="3212356">
                  <a:extLst>
                    <a:ext uri="{9D8B030D-6E8A-4147-A177-3AD203B41FA5}">
                      <a16:colId xmlns:a16="http://schemas.microsoft.com/office/drawing/2014/main" val="2401698196"/>
                    </a:ext>
                  </a:extLst>
                </a:gridCol>
                <a:gridCol w="846200">
                  <a:extLst>
                    <a:ext uri="{9D8B030D-6E8A-4147-A177-3AD203B41FA5}">
                      <a16:colId xmlns:a16="http://schemas.microsoft.com/office/drawing/2014/main" val="3761028938"/>
                    </a:ext>
                  </a:extLst>
                </a:gridCol>
                <a:gridCol w="830537">
                  <a:extLst>
                    <a:ext uri="{9D8B030D-6E8A-4147-A177-3AD203B41FA5}">
                      <a16:colId xmlns:a16="http://schemas.microsoft.com/office/drawing/2014/main" val="3993471097"/>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extLst>
                  <a:ext uri="{0D108BD9-81ED-4DB2-BD59-A6C34878D82A}">
                    <a16:rowId xmlns:a16="http://schemas.microsoft.com/office/drawing/2014/main" val="1215947774"/>
                  </a:ext>
                </a:extLst>
              </a:tr>
              <a:tr h="184150">
                <a:tc>
                  <a:txBody>
                    <a:bodyPr/>
                    <a:lstStyle/>
                    <a:p>
                      <a:pPr algn="ctr" fontAlgn="b"/>
                      <a:r>
                        <a:rPr lang="es-PE" sz="1100" b="0" i="0" u="none" strike="noStrike" dirty="0">
                          <a:solidFill>
                            <a:srgbClr val="000000"/>
                          </a:solidFill>
                          <a:effectLst/>
                          <a:latin typeface="Calibri" panose="020F0502020204030204" pitchFamily="34" charset="0"/>
                        </a:rPr>
                        <a:t>16</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Redacción de Cartas para entidades públicas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4.379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Legal</a:t>
                      </a:r>
                    </a:p>
                  </a:txBody>
                  <a:tcPr marL="7620" marR="7620" marT="7620" marB="0" anchor="ctr"/>
                </a:tc>
                <a:extLst>
                  <a:ext uri="{0D108BD9-81ED-4DB2-BD59-A6C34878D82A}">
                    <a16:rowId xmlns:a16="http://schemas.microsoft.com/office/drawing/2014/main" val="510992080"/>
                  </a:ext>
                </a:extLst>
              </a:tr>
              <a:tr h="184150">
                <a:tc>
                  <a:txBody>
                    <a:bodyPr/>
                    <a:lstStyle/>
                    <a:p>
                      <a:pPr algn="ctr" fontAlgn="b"/>
                      <a:r>
                        <a:rPr lang="es-PE" sz="1100" b="0" i="0" u="none" strike="noStrike">
                          <a:solidFill>
                            <a:srgbClr val="000000"/>
                          </a:solidFill>
                          <a:effectLst/>
                          <a:latin typeface="Calibri" panose="020F0502020204030204" pitchFamily="34" charset="0"/>
                        </a:rPr>
                        <a:t>19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Absolución de Consultas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4.368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Legal</a:t>
                      </a:r>
                    </a:p>
                  </a:txBody>
                  <a:tcPr marL="7620" marR="7620" marT="7620" marB="0" anchor="ctr"/>
                </a:tc>
                <a:extLst>
                  <a:ext uri="{0D108BD9-81ED-4DB2-BD59-A6C34878D82A}">
                    <a16:rowId xmlns:a16="http://schemas.microsoft.com/office/drawing/2014/main" val="2425610130"/>
                  </a:ext>
                </a:extLst>
              </a:tr>
              <a:tr h="184150">
                <a:tc>
                  <a:txBody>
                    <a:bodyPr/>
                    <a:lstStyle/>
                    <a:p>
                      <a:pPr algn="ctr" fontAlgn="b"/>
                      <a:r>
                        <a:rPr lang="es-PE" sz="1100" b="0" i="0" u="none" strike="noStrike">
                          <a:solidFill>
                            <a:srgbClr val="000000"/>
                          </a:solidFill>
                          <a:effectLst/>
                          <a:latin typeface="Calibri" panose="020F0502020204030204" pitchFamily="34" charset="0"/>
                        </a:rPr>
                        <a:t>20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Soporte Legal</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4.355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Legal</a:t>
                      </a:r>
                    </a:p>
                  </a:txBody>
                  <a:tcPr marL="7620" marR="7620" marT="7620" marB="0" anchor="ctr"/>
                </a:tc>
                <a:extLst>
                  <a:ext uri="{0D108BD9-81ED-4DB2-BD59-A6C34878D82A}">
                    <a16:rowId xmlns:a16="http://schemas.microsoft.com/office/drawing/2014/main" val="1378789849"/>
                  </a:ext>
                </a:extLst>
              </a:tr>
              <a:tr h="184150">
                <a:tc>
                  <a:txBody>
                    <a:bodyPr/>
                    <a:lstStyle/>
                    <a:p>
                      <a:pPr algn="ctr" fontAlgn="b"/>
                      <a:r>
                        <a:rPr lang="es-PE" sz="1100" b="0" i="0" u="none" strike="noStrike">
                          <a:solidFill>
                            <a:srgbClr val="000000"/>
                          </a:solidFill>
                          <a:effectLst/>
                          <a:latin typeface="Calibri" panose="020F0502020204030204" pitchFamily="34" charset="0"/>
                        </a:rPr>
                        <a:t>25</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Redacción de Contratos con proveedores y clientes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4.324</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Legal</a:t>
                      </a:r>
                    </a:p>
                  </a:txBody>
                  <a:tcPr marL="7620" marR="7620" marT="7620" marB="0" anchor="ctr"/>
                </a:tc>
                <a:extLst>
                  <a:ext uri="{0D108BD9-81ED-4DB2-BD59-A6C34878D82A}">
                    <a16:rowId xmlns:a16="http://schemas.microsoft.com/office/drawing/2014/main" val="4064360677"/>
                  </a:ext>
                </a:extLst>
              </a:tr>
              <a:tr h="184150">
                <a:tc>
                  <a:txBody>
                    <a:bodyPr/>
                    <a:lstStyle/>
                    <a:p>
                      <a:pPr algn="ctr" fontAlgn="b"/>
                      <a:r>
                        <a:rPr lang="es-PE" sz="1100" b="0" i="0" u="none" strike="noStrike">
                          <a:solidFill>
                            <a:srgbClr val="000000"/>
                          </a:solidFill>
                          <a:effectLst/>
                          <a:latin typeface="Calibri" panose="020F0502020204030204" pitchFamily="34" charset="0"/>
                        </a:rPr>
                        <a:t>48</a:t>
                      </a:r>
                    </a:p>
                  </a:txBody>
                  <a:tcPr marL="7620" marR="7620" marT="7620" marB="0" anchor="ctr"/>
                </a:tc>
                <a:tc>
                  <a:txBody>
                    <a:bodyPr/>
                    <a:lstStyle/>
                    <a:p>
                      <a:pPr algn="ctr" fontAlgn="b"/>
                      <a:r>
                        <a:rPr lang="es-ES" sz="1100" b="0" i="0" u="none" strike="noStrike" dirty="0">
                          <a:solidFill>
                            <a:srgbClr val="000000"/>
                          </a:solidFill>
                          <a:effectLst/>
                          <a:latin typeface="Calibri" panose="020F0502020204030204" pitchFamily="34" charset="0"/>
                        </a:rPr>
                        <a:t>Redacción de reclamos a proveedores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4.158</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Legal</a:t>
                      </a:r>
                    </a:p>
                  </a:txBody>
                  <a:tcPr marL="7620" marR="7620" marT="7620" marB="0" anchor="ctr"/>
                </a:tc>
                <a:extLst>
                  <a:ext uri="{0D108BD9-81ED-4DB2-BD59-A6C34878D82A}">
                    <a16:rowId xmlns:a16="http://schemas.microsoft.com/office/drawing/2014/main" val="1839060518"/>
                  </a:ext>
                </a:extLst>
              </a:tr>
            </a:tbl>
          </a:graphicData>
        </a:graphic>
      </p:graphicFrame>
      <p:graphicFrame>
        <p:nvGraphicFramePr>
          <p:cNvPr id="29" name="Gráfico 28">
            <a:extLst>
              <a:ext uri="{FF2B5EF4-FFF2-40B4-BE49-F238E27FC236}">
                <a16:creationId xmlns:a16="http://schemas.microsoft.com/office/drawing/2014/main" id="{C0B66F25-474B-981C-A7DF-872F378C74D6}"/>
              </a:ext>
            </a:extLst>
          </p:cNvPr>
          <p:cNvGraphicFramePr>
            <a:graphicFrameLocks/>
          </p:cNvGraphicFramePr>
          <p:nvPr/>
        </p:nvGraphicFramePr>
        <p:xfrm>
          <a:off x="6812093" y="797038"/>
          <a:ext cx="5009219" cy="157253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0" name="Gráfico 29">
            <a:extLst>
              <a:ext uri="{FF2B5EF4-FFF2-40B4-BE49-F238E27FC236}">
                <a16:creationId xmlns:a16="http://schemas.microsoft.com/office/drawing/2014/main" id="{310283D4-787B-4D65-86DC-19E52DFA25E5}"/>
              </a:ext>
            </a:extLst>
          </p:cNvPr>
          <p:cNvGraphicFramePr>
            <a:graphicFrameLocks/>
          </p:cNvGraphicFramePr>
          <p:nvPr/>
        </p:nvGraphicFramePr>
        <p:xfrm>
          <a:off x="6812094" y="2498551"/>
          <a:ext cx="5009218" cy="18486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1" name="Gráfico 30">
            <a:extLst>
              <a:ext uri="{FF2B5EF4-FFF2-40B4-BE49-F238E27FC236}">
                <a16:creationId xmlns:a16="http://schemas.microsoft.com/office/drawing/2014/main" id="{A455EAB4-0006-3ECA-4963-B1C190E22E91}"/>
              </a:ext>
            </a:extLst>
          </p:cNvPr>
          <p:cNvGraphicFramePr>
            <a:graphicFrameLocks/>
          </p:cNvGraphicFramePr>
          <p:nvPr/>
        </p:nvGraphicFramePr>
        <p:xfrm>
          <a:off x="6440826" y="4488432"/>
          <a:ext cx="5597294" cy="1985928"/>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Gráfico 3">
            <a:extLst>
              <a:ext uri="{FF2B5EF4-FFF2-40B4-BE49-F238E27FC236}">
                <a16:creationId xmlns:a16="http://schemas.microsoft.com/office/drawing/2014/main" id="{369911AF-8B78-4829-84CA-1158F2C6C472}"/>
              </a:ext>
            </a:extLst>
          </p:cNvPr>
          <p:cNvGraphicFramePr>
            <a:graphicFrameLocks/>
          </p:cNvGraphicFramePr>
          <p:nvPr/>
        </p:nvGraphicFramePr>
        <p:xfrm>
          <a:off x="840588" y="3016735"/>
          <a:ext cx="4729555" cy="278298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934181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5EF1D-59BA-4DD0-F3CC-C23FC0779402}"/>
            </a:ext>
          </a:extLst>
        </p:cNvPr>
        <p:cNvGrpSpPr/>
        <p:nvPr/>
      </p:nvGrpSpPr>
      <p:grpSpPr>
        <a:xfrm>
          <a:off x="0" y="0"/>
          <a:ext cx="0" cy="0"/>
          <a:chOff x="0" y="0"/>
          <a:chExt cx="0" cy="0"/>
        </a:xfrm>
      </p:grpSpPr>
      <p:cxnSp>
        <p:nvCxnSpPr>
          <p:cNvPr id="11" name="Conector recto 10">
            <a:extLst>
              <a:ext uri="{FF2B5EF4-FFF2-40B4-BE49-F238E27FC236}">
                <a16:creationId xmlns:a16="http://schemas.microsoft.com/office/drawing/2014/main" id="{D388B6AB-F54A-F879-C564-1493C12EB5F5}"/>
              </a:ext>
            </a:extLst>
          </p:cNvPr>
          <p:cNvCxnSpPr>
            <a:cxnSpLocks/>
          </p:cNvCxnSpPr>
          <p:nvPr/>
        </p:nvCxnSpPr>
        <p:spPr>
          <a:xfrm>
            <a:off x="370686" y="677553"/>
            <a:ext cx="11450627"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a:extLst>
              <a:ext uri="{FF2B5EF4-FFF2-40B4-BE49-F238E27FC236}">
                <a16:creationId xmlns:a16="http://schemas.microsoft.com/office/drawing/2014/main" id="{C1EB1E27-8C60-F640-1956-B40672C53621}"/>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a:extLst>
              <a:ext uri="{FF2B5EF4-FFF2-40B4-BE49-F238E27FC236}">
                <a16:creationId xmlns:a16="http://schemas.microsoft.com/office/drawing/2014/main" id="{A046F228-50F0-42C7-5B1D-09FE3F4F2D89}"/>
              </a:ext>
            </a:extLst>
          </p:cNvPr>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Legal</a:t>
            </a:r>
          </a:p>
        </p:txBody>
      </p:sp>
      <p:sp>
        <p:nvSpPr>
          <p:cNvPr id="17" name="CuadroTexto 16">
            <a:extLst>
              <a:ext uri="{FF2B5EF4-FFF2-40B4-BE49-F238E27FC236}">
                <a16:creationId xmlns:a16="http://schemas.microsoft.com/office/drawing/2014/main" id="{D4F86516-1CBB-2236-AA47-B07E81863DC1}"/>
              </a:ext>
            </a:extLst>
          </p:cNvPr>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a:extLst>
              <a:ext uri="{FF2B5EF4-FFF2-40B4-BE49-F238E27FC236}">
                <a16:creationId xmlns:a16="http://schemas.microsoft.com/office/drawing/2014/main" id="{EC0869EB-136F-3B89-31E4-A4E74C23A35E}"/>
              </a:ext>
            </a:extLst>
          </p:cNvPr>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a:extLst>
              <a:ext uri="{FF2B5EF4-FFF2-40B4-BE49-F238E27FC236}">
                <a16:creationId xmlns:a16="http://schemas.microsoft.com/office/drawing/2014/main" id="{CF81B0C9-F3A3-4F99-60A2-5A8BAEFCC1D2}"/>
              </a:ext>
            </a:extLst>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9" name="Gráfico 8">
            <a:extLst>
              <a:ext uri="{FF2B5EF4-FFF2-40B4-BE49-F238E27FC236}">
                <a16:creationId xmlns:a16="http://schemas.microsoft.com/office/drawing/2014/main" id="{A5A88E88-71DE-ED49-95CD-2403B9CE27D3}"/>
              </a:ext>
            </a:extLst>
          </p:cNvPr>
          <p:cNvGraphicFramePr>
            <a:graphicFrameLocks/>
          </p:cNvGraphicFramePr>
          <p:nvPr/>
        </p:nvGraphicFramePr>
        <p:xfrm>
          <a:off x="185511" y="956368"/>
          <a:ext cx="5584581" cy="247262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9" name="Gráfico 18">
            <a:extLst>
              <a:ext uri="{FF2B5EF4-FFF2-40B4-BE49-F238E27FC236}">
                <a16:creationId xmlns:a16="http://schemas.microsoft.com/office/drawing/2014/main" id="{D69C0741-EF67-3A2B-C001-723B1057D351}"/>
              </a:ext>
            </a:extLst>
          </p:cNvPr>
          <p:cNvGraphicFramePr>
            <a:graphicFrameLocks/>
          </p:cNvGraphicFramePr>
          <p:nvPr/>
        </p:nvGraphicFramePr>
        <p:xfrm>
          <a:off x="6095999" y="956367"/>
          <a:ext cx="5791201" cy="247262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0" name="Gráfico 19">
            <a:extLst>
              <a:ext uri="{FF2B5EF4-FFF2-40B4-BE49-F238E27FC236}">
                <a16:creationId xmlns:a16="http://schemas.microsoft.com/office/drawing/2014/main" id="{76FC4330-5F6B-47D6-89F9-C9218E030F44}"/>
              </a:ext>
            </a:extLst>
          </p:cNvPr>
          <p:cNvGraphicFramePr>
            <a:graphicFrameLocks/>
          </p:cNvGraphicFramePr>
          <p:nvPr/>
        </p:nvGraphicFramePr>
        <p:xfrm>
          <a:off x="2879747" y="3583725"/>
          <a:ext cx="6608692" cy="3072581"/>
        </p:xfrm>
        <a:graphic>
          <a:graphicData uri="http://schemas.openxmlformats.org/drawingml/2006/chart">
            <c:chart xmlns:c="http://schemas.openxmlformats.org/drawingml/2006/chart" xmlns:r="http://schemas.openxmlformats.org/officeDocument/2006/relationships" r:id="rId6"/>
          </a:graphicData>
        </a:graphic>
      </p:graphicFrame>
      <p:sp>
        <p:nvSpPr>
          <p:cNvPr id="24" name="CuadroTexto 23">
            <a:extLst>
              <a:ext uri="{FF2B5EF4-FFF2-40B4-BE49-F238E27FC236}">
                <a16:creationId xmlns:a16="http://schemas.microsoft.com/office/drawing/2014/main" id="{4D603F83-01AA-BD96-DF26-FBC3D6A9D9A7}"/>
              </a:ext>
            </a:extLst>
          </p:cNvPr>
          <p:cNvSpPr txBox="1"/>
          <p:nvPr/>
        </p:nvSpPr>
        <p:spPr>
          <a:xfrm>
            <a:off x="5151440" y="1052053"/>
            <a:ext cx="551269" cy="276999"/>
          </a:xfrm>
          <a:prstGeom prst="rect">
            <a:avLst/>
          </a:prstGeom>
          <a:solidFill>
            <a:srgbClr val="0B84A5"/>
          </a:solidFill>
        </p:spPr>
        <p:txBody>
          <a:bodyPr wrap="square" rtlCol="0">
            <a:spAutoFit/>
          </a:bodyPr>
          <a:lstStyle/>
          <a:p>
            <a:r>
              <a:rPr lang="es-PE" sz="1200" b="1" dirty="0">
                <a:solidFill>
                  <a:schemeClr val="bg1"/>
                </a:solidFill>
              </a:rPr>
              <a:t>4.336</a:t>
            </a:r>
          </a:p>
        </p:txBody>
      </p:sp>
    </p:spTree>
    <p:extLst>
      <p:ext uri="{BB962C8B-B14F-4D97-AF65-F5344CB8AC3E}">
        <p14:creationId xmlns:p14="http://schemas.microsoft.com/office/powerpoint/2010/main" val="33783788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Legal</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3554819"/>
          </a:xfrm>
          <a:prstGeom prst="rect">
            <a:avLst/>
          </a:prstGeom>
        </p:spPr>
        <p:txBody>
          <a:bodyPr wrap="square">
            <a:spAutoFit/>
          </a:bodyPr>
          <a:lstStyle/>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*He calificado de forma regular el tiempo de redacción de reclamos ya que suelen demorar más de 1 semana. En todo caso, explicar el tiempo máximo según procedimiento, para tenerlo en cuenta</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*Mejoraría el seguimiento a las coordinaciones realizadas con área de bienes y servicios para que se materialicen los reclamos a proveedores.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*Buen equipo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*ok</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*Excelente servicio!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*Excelente equipo!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*Excelente equipo, las quiero mucho!!!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*Bueno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*Realizar capacitaciones en temas de multas por incumplimiento en normativas legales y de seguridad para jefaturas y supervisores.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*Todo ok.</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*Seguir reforzando al equipo de área legal para lograr los objetivos.</a:t>
            </a:r>
          </a:p>
          <a:p>
            <a:pPr algn="just"/>
            <a:endParaRPr lang="es-ES"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14606278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Administración</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523FCA3A-1BF9-42F4-A559-6038DA97AD06}"/>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3748807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18858"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Administración</a:t>
            </a:r>
          </a:p>
        </p:txBody>
      </p:sp>
      <p:sp>
        <p:nvSpPr>
          <p:cNvPr id="12" name="Título 1"/>
          <p:cNvSpPr txBox="1">
            <a:spLocks/>
          </p:cNvSpPr>
          <p:nvPr/>
        </p:nvSpPr>
        <p:spPr>
          <a:xfrm>
            <a:off x="370686" y="797036"/>
            <a:ext cx="4958696" cy="3212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63 servicios </a:t>
            </a:r>
            <a:r>
              <a:rPr lang="es-ES_tradnl" sz="1500" dirty="0" err="1">
                <a:solidFill>
                  <a:schemeClr val="bg1">
                    <a:lumMod val="50000"/>
                  </a:schemeClr>
                </a:solidFill>
                <a:latin typeface="Arial" panose="020B0604020202020204" pitchFamily="34" charset="0"/>
                <a:ea typeface="Verdana" charset="0"/>
                <a:cs typeface="Arial" panose="020B0604020202020204" pitchFamily="34" charset="0"/>
              </a:rPr>
              <a:t>Multiarea</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16" name="Tabla 15">
            <a:extLst>
              <a:ext uri="{FF2B5EF4-FFF2-40B4-BE49-F238E27FC236}">
                <a16:creationId xmlns:a16="http://schemas.microsoft.com/office/drawing/2014/main" id="{12E1E787-59C8-02EF-E4F9-45C7482227A4}"/>
              </a:ext>
            </a:extLst>
          </p:cNvPr>
          <p:cNvGraphicFramePr>
            <a:graphicFrameLocks noGrp="1"/>
          </p:cNvGraphicFramePr>
          <p:nvPr/>
        </p:nvGraphicFramePr>
        <p:xfrm>
          <a:off x="370685" y="1172755"/>
          <a:ext cx="5570766" cy="918210"/>
        </p:xfrm>
        <a:graphic>
          <a:graphicData uri="http://schemas.openxmlformats.org/drawingml/2006/table">
            <a:tbl>
              <a:tblPr>
                <a:tableStyleId>{5C22544A-7EE6-4342-B048-85BDC9FD1C3A}</a:tableStyleId>
              </a:tblPr>
              <a:tblGrid>
                <a:gridCol w="832286">
                  <a:extLst>
                    <a:ext uri="{9D8B030D-6E8A-4147-A177-3AD203B41FA5}">
                      <a16:colId xmlns:a16="http://schemas.microsoft.com/office/drawing/2014/main" val="1928395903"/>
                    </a:ext>
                  </a:extLst>
                </a:gridCol>
                <a:gridCol w="2718799">
                  <a:extLst>
                    <a:ext uri="{9D8B030D-6E8A-4147-A177-3AD203B41FA5}">
                      <a16:colId xmlns:a16="http://schemas.microsoft.com/office/drawing/2014/main" val="4087989265"/>
                    </a:ext>
                  </a:extLst>
                </a:gridCol>
                <a:gridCol w="932161">
                  <a:extLst>
                    <a:ext uri="{9D8B030D-6E8A-4147-A177-3AD203B41FA5}">
                      <a16:colId xmlns:a16="http://schemas.microsoft.com/office/drawing/2014/main" val="491393426"/>
                    </a:ext>
                  </a:extLst>
                </a:gridCol>
                <a:gridCol w="1087520">
                  <a:extLst>
                    <a:ext uri="{9D8B030D-6E8A-4147-A177-3AD203B41FA5}">
                      <a16:colId xmlns:a16="http://schemas.microsoft.com/office/drawing/2014/main" val="1395009963"/>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60000"/>
                        <a:lumOff val="4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60000"/>
                        <a:lumOff val="4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60000"/>
                        <a:lumOff val="4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60000"/>
                        <a:lumOff val="40000"/>
                      </a:schemeClr>
                    </a:solidFill>
                  </a:tcPr>
                </a:tc>
                <a:extLst>
                  <a:ext uri="{0D108BD9-81ED-4DB2-BD59-A6C34878D82A}">
                    <a16:rowId xmlns:a16="http://schemas.microsoft.com/office/drawing/2014/main" val="1216217955"/>
                  </a:ext>
                </a:extLst>
              </a:tr>
              <a:tr h="184150">
                <a:tc>
                  <a:txBody>
                    <a:bodyPr/>
                    <a:lstStyle/>
                    <a:p>
                      <a:pPr algn="ctr" fontAlgn="b"/>
                      <a:r>
                        <a:rPr lang="es-PE" sz="1100" b="0" i="0" u="none" strike="noStrike" dirty="0">
                          <a:solidFill>
                            <a:srgbClr val="000000"/>
                          </a:solidFill>
                          <a:effectLst/>
                          <a:latin typeface="Calibri" panose="020F0502020204030204" pitchFamily="34" charset="0"/>
                        </a:rPr>
                        <a:t>22</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Soporte Administrativo</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4.333</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a:t>
                      </a:r>
                    </a:p>
                  </a:txBody>
                  <a:tcPr marL="7620" marR="7620" marT="7620" marB="0" anchor="ctr"/>
                </a:tc>
                <a:extLst>
                  <a:ext uri="{0D108BD9-81ED-4DB2-BD59-A6C34878D82A}">
                    <a16:rowId xmlns:a16="http://schemas.microsoft.com/office/drawing/2014/main" val="2070557172"/>
                  </a:ext>
                </a:extLst>
              </a:tr>
              <a:tr h="170559">
                <a:tc>
                  <a:txBody>
                    <a:bodyPr/>
                    <a:lstStyle/>
                    <a:p>
                      <a:pPr algn="ctr" fontAlgn="b"/>
                      <a:r>
                        <a:rPr lang="es-PE" sz="1100" b="0" i="0" u="none" strike="noStrike">
                          <a:solidFill>
                            <a:srgbClr val="000000"/>
                          </a:solidFill>
                          <a:effectLst/>
                          <a:latin typeface="Calibri" panose="020F0502020204030204" pitchFamily="34" charset="0"/>
                        </a:rPr>
                        <a:t>23</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Limpieza y Lavandería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4.328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a:t>
                      </a:r>
                    </a:p>
                  </a:txBody>
                  <a:tcPr marL="7620" marR="7620" marT="7620" marB="0" anchor="ctr"/>
                </a:tc>
                <a:extLst>
                  <a:ext uri="{0D108BD9-81ED-4DB2-BD59-A6C34878D82A}">
                    <a16:rowId xmlns:a16="http://schemas.microsoft.com/office/drawing/2014/main" val="2537080708"/>
                  </a:ext>
                </a:extLst>
              </a:tr>
              <a:tr h="184150">
                <a:tc>
                  <a:txBody>
                    <a:bodyPr/>
                    <a:lstStyle/>
                    <a:p>
                      <a:pPr algn="ctr" fontAlgn="b"/>
                      <a:r>
                        <a:rPr lang="es-PE" sz="1100" b="0" i="0" u="none" strike="noStrike">
                          <a:solidFill>
                            <a:srgbClr val="000000"/>
                          </a:solidFill>
                          <a:effectLst/>
                          <a:latin typeface="Calibri" panose="020F0502020204030204" pitchFamily="34" charset="0"/>
                        </a:rPr>
                        <a:t>33</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 de Unidades Móviles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4.276</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a:t>
                      </a:r>
                    </a:p>
                  </a:txBody>
                  <a:tcPr marL="7620" marR="7620" marT="7620" marB="0" anchor="ctr"/>
                </a:tc>
                <a:extLst>
                  <a:ext uri="{0D108BD9-81ED-4DB2-BD59-A6C34878D82A}">
                    <a16:rowId xmlns:a16="http://schemas.microsoft.com/office/drawing/2014/main" val="1681693609"/>
                  </a:ext>
                </a:extLst>
              </a:tr>
              <a:tr h="184150">
                <a:tc>
                  <a:txBody>
                    <a:bodyPr/>
                    <a:lstStyle/>
                    <a:p>
                      <a:pPr algn="ctr" fontAlgn="b"/>
                      <a:r>
                        <a:rPr lang="es-PE" sz="1100" b="0" i="0" u="none" strike="noStrike">
                          <a:solidFill>
                            <a:srgbClr val="000000"/>
                          </a:solidFill>
                          <a:effectLst/>
                          <a:latin typeface="Calibri" panose="020F0502020204030204" pitchFamily="34" charset="0"/>
                        </a:rPr>
                        <a:t>50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Comedor</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4.116</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Administración</a:t>
                      </a:r>
                    </a:p>
                  </a:txBody>
                  <a:tcPr marL="7620" marR="7620" marT="7620" marB="0" anchor="ctr"/>
                </a:tc>
                <a:extLst>
                  <a:ext uri="{0D108BD9-81ED-4DB2-BD59-A6C34878D82A}">
                    <a16:rowId xmlns:a16="http://schemas.microsoft.com/office/drawing/2014/main" val="1039873329"/>
                  </a:ext>
                </a:extLst>
              </a:tr>
            </a:tbl>
          </a:graphicData>
        </a:graphic>
      </p:graphicFrame>
      <p:pic>
        <p:nvPicPr>
          <p:cNvPr id="4" name="Gráfico 3">
            <a:extLst>
              <a:ext uri="{FF2B5EF4-FFF2-40B4-BE49-F238E27FC236}">
                <a16:creationId xmlns:a16="http://schemas.microsoft.com/office/drawing/2014/main" id="{6ECA081E-38CA-A818-ECBB-4ABA811F11B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17168" y="2875370"/>
            <a:ext cx="4752975" cy="2809875"/>
          </a:xfrm>
          <a:prstGeom prst="rect">
            <a:avLst/>
          </a:prstGeom>
        </p:spPr>
      </p:pic>
      <p:graphicFrame>
        <p:nvGraphicFramePr>
          <p:cNvPr id="20" name="Gráfico 19">
            <a:extLst>
              <a:ext uri="{FF2B5EF4-FFF2-40B4-BE49-F238E27FC236}">
                <a16:creationId xmlns:a16="http://schemas.microsoft.com/office/drawing/2014/main" id="{9D938E79-10FB-F1BA-84D9-E0E291693015}"/>
              </a:ext>
            </a:extLst>
          </p:cNvPr>
          <p:cNvGraphicFramePr>
            <a:graphicFrameLocks/>
          </p:cNvGraphicFramePr>
          <p:nvPr/>
        </p:nvGraphicFramePr>
        <p:xfrm>
          <a:off x="6781316" y="770395"/>
          <a:ext cx="4752975" cy="237936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3" name="Gráfico 22">
            <a:extLst>
              <a:ext uri="{FF2B5EF4-FFF2-40B4-BE49-F238E27FC236}">
                <a16:creationId xmlns:a16="http://schemas.microsoft.com/office/drawing/2014/main" id="{AE2FD59A-6F49-4498-B887-7F303EBA413F}"/>
              </a:ext>
            </a:extLst>
          </p:cNvPr>
          <p:cNvGraphicFramePr>
            <a:graphicFrameLocks/>
          </p:cNvGraphicFramePr>
          <p:nvPr/>
        </p:nvGraphicFramePr>
        <p:xfrm>
          <a:off x="6781315" y="3584565"/>
          <a:ext cx="4752975" cy="2796985"/>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492504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dondear rectángulo de esquina diagonal 10">
            <a:extLst>
              <a:ext uri="{FF2B5EF4-FFF2-40B4-BE49-F238E27FC236}">
                <a16:creationId xmlns:a16="http://schemas.microsoft.com/office/drawing/2014/main" id="{68E45BB1-0D41-CF45-B1EE-0F63AC9AB321}"/>
              </a:ext>
            </a:extLst>
          </p:cNvPr>
          <p:cNvSpPr/>
          <p:nvPr/>
        </p:nvSpPr>
        <p:spPr>
          <a:xfrm>
            <a:off x="319489" y="308472"/>
            <a:ext cx="5166911" cy="6235547"/>
          </a:xfrm>
          <a:prstGeom prst="round2DiagRect">
            <a:avLst>
              <a:gd name="adj1" fmla="val 8071"/>
              <a:gd name="adj2" fmla="val 0"/>
            </a:avLst>
          </a:prstGeom>
          <a:blipFill dpi="0" rotWithShape="1">
            <a:blip r:embed="rId2"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3"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1</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PE" sz="3200" dirty="0">
                <a:solidFill>
                  <a:schemeClr val="bg1">
                    <a:lumMod val="50000"/>
                  </a:schemeClr>
                </a:solidFill>
                <a:latin typeface="Arial" panose="020B0604020202020204" pitchFamily="34" charset="0"/>
                <a:ea typeface="Verdana" charset="0"/>
                <a:cs typeface="Arial" panose="020B0604020202020204" pitchFamily="34" charset="0"/>
              </a:rPr>
              <a:t>Satisfacción a nivel </a:t>
            </a:r>
            <a:r>
              <a:rPr lang="es-PE" sz="3200" dirty="0" err="1">
                <a:solidFill>
                  <a:schemeClr val="bg1">
                    <a:lumMod val="50000"/>
                  </a:schemeClr>
                </a:solidFill>
                <a:latin typeface="Arial" panose="020B0604020202020204" pitchFamily="34" charset="0"/>
                <a:ea typeface="Verdana" charset="0"/>
                <a:cs typeface="Arial" panose="020B0604020202020204" pitchFamily="34" charset="0"/>
              </a:rPr>
              <a:t>Multiarea</a:t>
            </a:r>
            <a:endParaRPr lang="es-PE" sz="3200" dirty="0">
              <a:solidFill>
                <a:schemeClr val="bg1">
                  <a:lumMod val="50000"/>
                </a:schemeClr>
              </a:solidFill>
              <a:latin typeface="Arial" panose="020B0604020202020204" pitchFamily="34" charset="0"/>
              <a:ea typeface="Verdana" charset="0"/>
              <a:cs typeface="Arial" panose="020B0604020202020204" pitchFamily="34" charset="0"/>
            </a:endParaRP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9"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2" name="Botón de acción: Inicio 11">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769146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F348B5-4612-C6E6-2402-921054773BFF}"/>
            </a:ext>
          </a:extLst>
        </p:cNvPr>
        <p:cNvGrpSpPr/>
        <p:nvPr/>
      </p:nvGrpSpPr>
      <p:grpSpPr>
        <a:xfrm>
          <a:off x="0" y="0"/>
          <a:ext cx="0" cy="0"/>
          <a:chOff x="0" y="0"/>
          <a:chExt cx="0" cy="0"/>
        </a:xfrm>
      </p:grpSpPr>
      <p:graphicFrame>
        <p:nvGraphicFramePr>
          <p:cNvPr id="3" name="Gráfico 2">
            <a:extLst>
              <a:ext uri="{FF2B5EF4-FFF2-40B4-BE49-F238E27FC236}">
                <a16:creationId xmlns:a16="http://schemas.microsoft.com/office/drawing/2014/main" id="{867049E0-FB63-2D11-B5C1-EEACE1FFB64A}"/>
              </a:ext>
            </a:extLst>
          </p:cNvPr>
          <p:cNvGraphicFramePr>
            <a:graphicFrameLocks/>
          </p:cNvGraphicFramePr>
          <p:nvPr/>
        </p:nvGraphicFramePr>
        <p:xfrm>
          <a:off x="508932" y="1047979"/>
          <a:ext cx="5323321" cy="2315664"/>
        </p:xfrm>
        <a:graphic>
          <a:graphicData uri="http://schemas.openxmlformats.org/drawingml/2006/chart">
            <c:chart xmlns:c="http://schemas.openxmlformats.org/drawingml/2006/chart" xmlns:r="http://schemas.openxmlformats.org/officeDocument/2006/relationships" r:id="rId2"/>
          </a:graphicData>
        </a:graphic>
      </p:graphicFrame>
      <p:cxnSp>
        <p:nvCxnSpPr>
          <p:cNvPr id="11" name="Conector recto 10">
            <a:extLst>
              <a:ext uri="{FF2B5EF4-FFF2-40B4-BE49-F238E27FC236}">
                <a16:creationId xmlns:a16="http://schemas.microsoft.com/office/drawing/2014/main" id="{C6387F45-4042-3789-75D6-9D049081A081}"/>
              </a:ext>
            </a:extLst>
          </p:cNvPr>
          <p:cNvCxnSpPr>
            <a:cxnSpLocks/>
          </p:cNvCxnSpPr>
          <p:nvPr/>
        </p:nvCxnSpPr>
        <p:spPr>
          <a:xfrm>
            <a:off x="370686" y="677553"/>
            <a:ext cx="11418858"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a:extLst>
              <a:ext uri="{FF2B5EF4-FFF2-40B4-BE49-F238E27FC236}">
                <a16:creationId xmlns:a16="http://schemas.microsoft.com/office/drawing/2014/main" id="{42C163F3-512A-AE63-2C79-E1F6CC65343D}"/>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a:extLst>
              <a:ext uri="{FF2B5EF4-FFF2-40B4-BE49-F238E27FC236}">
                <a16:creationId xmlns:a16="http://schemas.microsoft.com/office/drawing/2014/main" id="{523ABA18-6699-758F-C2A8-ECD184274EA6}"/>
              </a:ext>
            </a:extLst>
          </p:cNvPr>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Administración</a:t>
            </a:r>
          </a:p>
        </p:txBody>
      </p:sp>
      <p:sp>
        <p:nvSpPr>
          <p:cNvPr id="17" name="CuadroTexto 16">
            <a:extLst>
              <a:ext uri="{FF2B5EF4-FFF2-40B4-BE49-F238E27FC236}">
                <a16:creationId xmlns:a16="http://schemas.microsoft.com/office/drawing/2014/main" id="{9FA3C552-2EF5-A6C7-F781-95AEB4AA2F9C}"/>
              </a:ext>
            </a:extLst>
          </p:cNvPr>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a:extLst>
              <a:ext uri="{FF2B5EF4-FFF2-40B4-BE49-F238E27FC236}">
                <a16:creationId xmlns:a16="http://schemas.microsoft.com/office/drawing/2014/main" id="{3C619002-76E7-E570-9AFF-17F91071BAAD}"/>
              </a:ext>
            </a:extLst>
          </p:cNvPr>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4" action="ppaction://hlinksldjump" highlightClick="1"/>
            <a:extLst>
              <a:ext uri="{FF2B5EF4-FFF2-40B4-BE49-F238E27FC236}">
                <a16:creationId xmlns:a16="http://schemas.microsoft.com/office/drawing/2014/main" id="{804642A4-0FCF-6492-DDB8-D3876A1B8765}"/>
              </a:ext>
            </a:extLst>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27" name="CuadroTexto 26">
            <a:extLst>
              <a:ext uri="{FF2B5EF4-FFF2-40B4-BE49-F238E27FC236}">
                <a16:creationId xmlns:a16="http://schemas.microsoft.com/office/drawing/2014/main" id="{AD2738E0-4641-DA40-9B4C-B9259D098DC5}"/>
              </a:ext>
            </a:extLst>
          </p:cNvPr>
          <p:cNvSpPr txBox="1"/>
          <p:nvPr/>
        </p:nvSpPr>
        <p:spPr>
          <a:xfrm>
            <a:off x="5017188" y="1191465"/>
            <a:ext cx="598241" cy="307777"/>
          </a:xfrm>
          <a:prstGeom prst="rect">
            <a:avLst/>
          </a:prstGeom>
          <a:solidFill>
            <a:srgbClr val="0B84A5"/>
          </a:solidFill>
        </p:spPr>
        <p:txBody>
          <a:bodyPr wrap="square" rtlCol="0">
            <a:spAutoFit/>
          </a:bodyPr>
          <a:lstStyle/>
          <a:p>
            <a:r>
              <a:rPr lang="es-PE" sz="1400" b="1" dirty="0">
                <a:solidFill>
                  <a:schemeClr val="bg1"/>
                </a:solidFill>
              </a:rPr>
              <a:t>4.263</a:t>
            </a:r>
          </a:p>
        </p:txBody>
      </p:sp>
      <p:graphicFrame>
        <p:nvGraphicFramePr>
          <p:cNvPr id="4" name="Gráfico 3">
            <a:extLst>
              <a:ext uri="{FF2B5EF4-FFF2-40B4-BE49-F238E27FC236}">
                <a16:creationId xmlns:a16="http://schemas.microsoft.com/office/drawing/2014/main" id="{D1DD22F5-56DE-3C8F-6D40-016A3FEFDDAE}"/>
              </a:ext>
            </a:extLst>
          </p:cNvPr>
          <p:cNvGraphicFramePr>
            <a:graphicFrameLocks/>
          </p:cNvGraphicFramePr>
          <p:nvPr/>
        </p:nvGraphicFramePr>
        <p:xfrm>
          <a:off x="6481581" y="1047979"/>
          <a:ext cx="5323320" cy="231566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Gráfico 4">
            <a:extLst>
              <a:ext uri="{FF2B5EF4-FFF2-40B4-BE49-F238E27FC236}">
                <a16:creationId xmlns:a16="http://schemas.microsoft.com/office/drawing/2014/main" id="{D0AEDE5D-F113-4BE0-85D0-B2928BEB4690}"/>
              </a:ext>
            </a:extLst>
          </p:cNvPr>
          <p:cNvGraphicFramePr>
            <a:graphicFrameLocks/>
          </p:cNvGraphicFramePr>
          <p:nvPr/>
        </p:nvGraphicFramePr>
        <p:xfrm>
          <a:off x="2801540" y="3638146"/>
          <a:ext cx="6588920" cy="2924592"/>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53342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Administración</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5401479"/>
          </a:xfrm>
          <a:prstGeom prst="rect">
            <a:avLst/>
          </a:prstGeom>
        </p:spPr>
        <p:txBody>
          <a:bodyPr wrap="square">
            <a:spAutoFit/>
          </a:bodyPr>
          <a:lstStyle/>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Agradecida por el apoyo que brinda cada uno del equipo, sigan así! Buscando la excelencia siempre.</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Mucha demora en el mantenimiento de unidades como: cuatrimotos y en el caso de moto lineales repuestos de baja calidad (sistema de arrastre, llantas).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trabajo en el servicio que se brinda, habitaciones camionetas y comidas, su personal siempre amable y con ganas de ayudar.</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mas ración de arroz</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TODO CONFORME</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Muy buen soporte en la administración de habitaciones.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El equipo de administración se encuentra fortaleciendo los procesos, seguir con la comunicación asertiva.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mejorar disponibilidad de unidades para atender emergencias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*Mejorar la alimentación que sea nutritiva, muchas harinas y exceso de pollo congelado. Debe ser variada con menos aceite en las comidas.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Con respecto a la pregunta 1, la atención en el comedor es excelente, sin embargo, se debe mejorar la distribución de los almuerzos ya que son repetitivos.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*Tener en cuenta las fechas de vencimiento de los </a:t>
            </a:r>
            <a:r>
              <a:rPr lang="es-ES" sz="1500" dirty="0" err="1">
                <a:solidFill>
                  <a:schemeClr val="bg1">
                    <a:lumMod val="50000"/>
                  </a:schemeClr>
                </a:solidFill>
                <a:latin typeface="Arial" panose="020B0604020202020204" pitchFamily="34" charset="0"/>
                <a:ea typeface="Verdana" charset="0"/>
                <a:cs typeface="Arial" panose="020B0604020202020204" pitchFamily="34" charset="0"/>
              </a:rPr>
              <a:t>soat</a:t>
            </a:r>
            <a:r>
              <a:rPr lang="es-ES" sz="1500" dirty="0">
                <a:solidFill>
                  <a:schemeClr val="bg1">
                    <a:lumMod val="50000"/>
                  </a:schemeClr>
                </a:solidFill>
                <a:latin typeface="Arial" panose="020B0604020202020204" pitchFamily="34" charset="0"/>
                <a:ea typeface="Verdana" charset="0"/>
                <a:cs typeface="Arial" panose="020B0604020202020204" pitchFamily="34" charset="0"/>
              </a:rPr>
              <a:t>.</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Don Luchito trabaja bien, pero la comida no es buena.</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*en cuanto comedor, mejorar atención de acuerdo llegada personal, falta de cubiertos, vasos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Un excelente equipo, solo se recomienda tener un poco de empatía con la cena para las personas que hacen turnos de noche ya que en ocasiones (una vez por semana) dan de cena solo un plato de sopa, se puede entender y aceptar si comes y luego te vas a dormir como comúnmente es, pero creo que debería ser diferente para las personas que se quedan despiertos toda la noche cubriendo un turno de 12 horas.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41273178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Administración</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4939814"/>
          </a:xfrm>
          <a:prstGeom prst="rect">
            <a:avLst/>
          </a:prstGeom>
        </p:spPr>
        <p:txBody>
          <a:bodyPr wrap="square">
            <a:spAutoFit/>
          </a:bodyPr>
          <a:lstStyle/>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El apoyo del área administrativa sigue siendo muy bueno y verdaderamente se nota su vocación de servicio.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equipo nuevo y que se esfuerza cada día por alcanzar los objetivos de la empresa, Felicitar a Jorge Quevedo por el liderazgo de su equipo, a seguir constante aprendizaje . muy buen servicio.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servicio siga así</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En el caso del comedor, intentar con entrada causa de pollo y de postre mazamorra / arroz con leche y en el verano helado o galletitas de choco chips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Seguir conservando la buena atención</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Muy buen servicio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se debe planificar el cambio de mobiliario (sillas, escritorios).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Sigue siendo malo el servicio del comedor. La comida tiene mala sazón, la limpieza de los utensilios de comida no se hace bien. La cucharas, vasos y platos siempre están manchados, personal de atención no se cubre el cabello, llegan a la comida pelos y los platos con marca de dedos sucios.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servicio sigan así.</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Jorge Q / Victor A, cumplen un buen trabajo, no tengo mayores observaciones.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Mejorar la limpieza en las oficinas de los usuarios y tópicos,  cumplimiento las recomendaciones en caso tópico como es desinfección con lejía, Por el resto buen servicio.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Mejorar los menús, que sean más nutritivos. Mejorar la limpieza (cambiar toallas diariamente, las colchones y almohadas deben ser renovados ya están muy deteriorados).Resaltar el buen servicio y atención del señor Luchito.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Muy buena la atención de Luchito en el comedor. Como sugerencia que se coloque palta en las ensaladas y choclo.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Se debe mejorar mantenimiento de oficinas y baños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Continuar en la mejora del servicio.</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13442858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Contabilidad</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EDAF7CE9-61AA-4D0D-9E9C-9AC525F9666E}"/>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222578027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de GFACI</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2024-02</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7" name="Elipse 6">
            <a:extLst>
              <a:ext uri="{FF2B5EF4-FFF2-40B4-BE49-F238E27FC236}">
                <a16:creationId xmlns:a16="http://schemas.microsoft.com/office/drawing/2014/main" id="{1D5096BB-4988-80F4-CC9F-076D42F03DFE}"/>
              </a:ext>
            </a:extLst>
          </p:cNvPr>
          <p:cNvSpPr/>
          <p:nvPr/>
        </p:nvSpPr>
        <p:spPr>
          <a:xfrm>
            <a:off x="1511044" y="1162763"/>
            <a:ext cx="2736190" cy="2623789"/>
          </a:xfrm>
          <a:prstGeom prst="ellipse">
            <a:avLst/>
          </a:prstGeom>
          <a:solidFill>
            <a:srgbClr val="459F43"/>
          </a:solidFill>
          <a:ln>
            <a:solidFill>
              <a:srgbClr val="459F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3600" dirty="0">
                <a:solidFill>
                  <a:schemeClr val="bg1"/>
                </a:solidFill>
              </a:rPr>
              <a:t>GFACI 4.098</a:t>
            </a:r>
          </a:p>
        </p:txBody>
      </p:sp>
      <p:graphicFrame>
        <p:nvGraphicFramePr>
          <p:cNvPr id="3" name="Gráfico 2">
            <a:extLst>
              <a:ext uri="{FF2B5EF4-FFF2-40B4-BE49-F238E27FC236}">
                <a16:creationId xmlns:a16="http://schemas.microsoft.com/office/drawing/2014/main" id="{D2C1F7A7-2126-FAF8-91FF-0FA816F397F6}"/>
              </a:ext>
            </a:extLst>
          </p:cNvPr>
          <p:cNvGraphicFramePr>
            <a:graphicFrameLocks/>
          </p:cNvGraphicFramePr>
          <p:nvPr/>
        </p:nvGraphicFramePr>
        <p:xfrm>
          <a:off x="4407244" y="1018929"/>
          <a:ext cx="7208107" cy="306133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Gráfico 3">
            <a:extLst>
              <a:ext uri="{FF2B5EF4-FFF2-40B4-BE49-F238E27FC236}">
                <a16:creationId xmlns:a16="http://schemas.microsoft.com/office/drawing/2014/main" id="{458D7A0B-53F2-54C8-B1E9-83B3FFF80A50}"/>
              </a:ext>
            </a:extLst>
          </p:cNvPr>
          <p:cNvGraphicFramePr>
            <a:graphicFrameLocks/>
          </p:cNvGraphicFramePr>
          <p:nvPr/>
        </p:nvGraphicFramePr>
        <p:xfrm>
          <a:off x="6763267" y="4476125"/>
          <a:ext cx="4107933" cy="183295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Gráfico 4">
            <a:extLst>
              <a:ext uri="{FF2B5EF4-FFF2-40B4-BE49-F238E27FC236}">
                <a16:creationId xmlns:a16="http://schemas.microsoft.com/office/drawing/2014/main" id="{153E024A-FB2F-107A-A36C-3D04D9579516}"/>
              </a:ext>
            </a:extLst>
          </p:cNvPr>
          <p:cNvGraphicFramePr>
            <a:graphicFrameLocks/>
          </p:cNvGraphicFramePr>
          <p:nvPr/>
        </p:nvGraphicFramePr>
        <p:xfrm>
          <a:off x="1157808" y="4476125"/>
          <a:ext cx="4518062" cy="183295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7667083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1368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Contabilidad</a:t>
            </a:r>
          </a:p>
        </p:txBody>
      </p:sp>
      <p:sp>
        <p:nvSpPr>
          <p:cNvPr id="12" name="Título 1"/>
          <p:cNvSpPr txBox="1">
            <a:spLocks/>
          </p:cNvSpPr>
          <p:nvPr/>
        </p:nvSpPr>
        <p:spPr>
          <a:xfrm>
            <a:off x="269086" y="714119"/>
            <a:ext cx="4958696" cy="22699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63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8" name="Tabla 7">
            <a:extLst>
              <a:ext uri="{FF2B5EF4-FFF2-40B4-BE49-F238E27FC236}">
                <a16:creationId xmlns:a16="http://schemas.microsoft.com/office/drawing/2014/main" id="{A94C9BF4-C39C-8684-5954-85DB495DC981}"/>
              </a:ext>
            </a:extLst>
          </p:cNvPr>
          <p:cNvGraphicFramePr>
            <a:graphicFrameLocks noGrp="1"/>
          </p:cNvGraphicFramePr>
          <p:nvPr/>
        </p:nvGraphicFramePr>
        <p:xfrm>
          <a:off x="370686" y="995599"/>
          <a:ext cx="5586769" cy="1270000"/>
        </p:xfrm>
        <a:graphic>
          <a:graphicData uri="http://schemas.openxmlformats.org/drawingml/2006/table">
            <a:tbl>
              <a:tblPr>
                <a:tableStyleId>{5C22544A-7EE6-4342-B048-85BDC9FD1C3A}</a:tableStyleId>
              </a:tblPr>
              <a:tblGrid>
                <a:gridCol w="567580">
                  <a:extLst>
                    <a:ext uri="{9D8B030D-6E8A-4147-A177-3AD203B41FA5}">
                      <a16:colId xmlns:a16="http://schemas.microsoft.com/office/drawing/2014/main" val="402702887"/>
                    </a:ext>
                  </a:extLst>
                </a:gridCol>
                <a:gridCol w="3166865">
                  <a:extLst>
                    <a:ext uri="{9D8B030D-6E8A-4147-A177-3AD203B41FA5}">
                      <a16:colId xmlns:a16="http://schemas.microsoft.com/office/drawing/2014/main" val="180318811"/>
                    </a:ext>
                  </a:extLst>
                </a:gridCol>
                <a:gridCol w="915651">
                  <a:extLst>
                    <a:ext uri="{9D8B030D-6E8A-4147-A177-3AD203B41FA5}">
                      <a16:colId xmlns:a16="http://schemas.microsoft.com/office/drawing/2014/main" val="3812713614"/>
                    </a:ext>
                  </a:extLst>
                </a:gridCol>
                <a:gridCol w="936673">
                  <a:extLst>
                    <a:ext uri="{9D8B030D-6E8A-4147-A177-3AD203B41FA5}">
                      <a16:colId xmlns:a16="http://schemas.microsoft.com/office/drawing/2014/main" val="2882823338"/>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924627137"/>
                  </a:ext>
                </a:extLst>
              </a:tr>
              <a:tr h="184150">
                <a:tc>
                  <a:txBody>
                    <a:bodyPr/>
                    <a:lstStyle/>
                    <a:p>
                      <a:pPr algn="ctr" fontAlgn="b"/>
                      <a:r>
                        <a:rPr lang="es-PE" sz="1100" b="0" i="0" u="none" strike="noStrike">
                          <a:solidFill>
                            <a:srgbClr val="000000"/>
                          </a:solidFill>
                          <a:effectLst/>
                          <a:latin typeface="Calibri" panose="020F0502020204030204" pitchFamily="34" charset="0"/>
                        </a:rPr>
                        <a:t>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Entregas a rendir y reembolsos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4.508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Contabilidad</a:t>
                      </a:r>
                    </a:p>
                  </a:txBody>
                  <a:tcPr marL="7620" marR="7620" marT="7620" marB="0" anchor="ctr"/>
                </a:tc>
                <a:extLst>
                  <a:ext uri="{0D108BD9-81ED-4DB2-BD59-A6C34878D82A}">
                    <a16:rowId xmlns:a16="http://schemas.microsoft.com/office/drawing/2014/main" val="1608131649"/>
                  </a:ext>
                </a:extLst>
              </a:tr>
              <a:tr h="184150">
                <a:tc>
                  <a:txBody>
                    <a:bodyPr/>
                    <a:lstStyle/>
                    <a:p>
                      <a:pPr algn="ctr" fontAlgn="b"/>
                      <a:r>
                        <a:rPr lang="es-PE" sz="1100" b="0" i="0" u="none" strike="noStrike">
                          <a:solidFill>
                            <a:srgbClr val="000000"/>
                          </a:solidFill>
                          <a:effectLst/>
                          <a:latin typeface="Calibri" panose="020F0502020204030204" pitchFamily="34" charset="0"/>
                        </a:rPr>
                        <a:t>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Contabilidad Tributaria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4.469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Contabilidad</a:t>
                      </a:r>
                    </a:p>
                  </a:txBody>
                  <a:tcPr marL="7620" marR="7620" marT="7620" marB="0" anchor="ctr"/>
                </a:tc>
                <a:extLst>
                  <a:ext uri="{0D108BD9-81ED-4DB2-BD59-A6C34878D82A}">
                    <a16:rowId xmlns:a16="http://schemas.microsoft.com/office/drawing/2014/main" val="769329133"/>
                  </a:ext>
                </a:extLst>
              </a:tr>
              <a:tr h="184150">
                <a:tc>
                  <a:txBody>
                    <a:bodyPr/>
                    <a:lstStyle/>
                    <a:p>
                      <a:pPr algn="ctr" fontAlgn="b"/>
                      <a:r>
                        <a:rPr lang="es-PE" sz="1100" b="0" i="0" u="none" strike="noStrike">
                          <a:solidFill>
                            <a:srgbClr val="000000"/>
                          </a:solidFill>
                          <a:effectLst/>
                          <a:latin typeface="Calibri" panose="020F0502020204030204" pitchFamily="34" charset="0"/>
                        </a:rPr>
                        <a:t>15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Contabilidad Financiera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4.382</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Contabilidad</a:t>
                      </a:r>
                    </a:p>
                  </a:txBody>
                  <a:tcPr marL="7620" marR="7620" marT="7620" marB="0" anchor="ctr"/>
                </a:tc>
                <a:extLst>
                  <a:ext uri="{0D108BD9-81ED-4DB2-BD59-A6C34878D82A}">
                    <a16:rowId xmlns:a16="http://schemas.microsoft.com/office/drawing/2014/main" val="3777312482"/>
                  </a:ext>
                </a:extLst>
              </a:tr>
              <a:tr h="184150">
                <a:tc>
                  <a:txBody>
                    <a:bodyPr/>
                    <a:lstStyle/>
                    <a:p>
                      <a:pPr algn="ctr" fontAlgn="b"/>
                      <a:r>
                        <a:rPr lang="es-PE" sz="1100" b="0" i="0" u="none" strike="noStrike">
                          <a:solidFill>
                            <a:srgbClr val="000000"/>
                          </a:solidFill>
                          <a:effectLst/>
                          <a:latin typeface="Calibri" panose="020F0502020204030204" pitchFamily="34" charset="0"/>
                        </a:rPr>
                        <a:t>29</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Contabilidad de Activos (Alta/Baja y control de Activos Fijos)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Contabilidad</a:t>
                      </a:r>
                    </a:p>
                  </a:txBody>
                  <a:tcPr marL="7620" marR="7620" marT="7620" marB="0" anchor="ctr"/>
                </a:tc>
                <a:extLst>
                  <a:ext uri="{0D108BD9-81ED-4DB2-BD59-A6C34878D82A}">
                    <a16:rowId xmlns:a16="http://schemas.microsoft.com/office/drawing/2014/main" val="2043077719"/>
                  </a:ext>
                </a:extLst>
              </a:tr>
              <a:tr h="184150">
                <a:tc>
                  <a:txBody>
                    <a:bodyPr/>
                    <a:lstStyle/>
                    <a:p>
                      <a:pPr algn="ctr" fontAlgn="b"/>
                      <a:r>
                        <a:rPr lang="es-PE" sz="1100" b="0" i="0" u="none" strike="noStrike">
                          <a:solidFill>
                            <a:srgbClr val="000000"/>
                          </a:solidFill>
                          <a:effectLst/>
                          <a:latin typeface="Calibri" panose="020F0502020204030204" pitchFamily="34" charset="0"/>
                        </a:rPr>
                        <a:t>32</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Capacitación y orientación en temas contables </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4.286</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Contabilidad</a:t>
                      </a:r>
                    </a:p>
                  </a:txBody>
                  <a:tcPr marL="7620" marR="7620" marT="7620" marB="0" anchor="ctr"/>
                </a:tc>
                <a:extLst>
                  <a:ext uri="{0D108BD9-81ED-4DB2-BD59-A6C34878D82A}">
                    <a16:rowId xmlns:a16="http://schemas.microsoft.com/office/drawing/2014/main" val="2756597356"/>
                  </a:ext>
                </a:extLst>
              </a:tr>
            </a:tbl>
          </a:graphicData>
        </a:graphic>
      </p:graphicFrame>
      <p:graphicFrame>
        <p:nvGraphicFramePr>
          <p:cNvPr id="5" name="Gráfico 4">
            <a:extLst>
              <a:ext uri="{FF2B5EF4-FFF2-40B4-BE49-F238E27FC236}">
                <a16:creationId xmlns:a16="http://schemas.microsoft.com/office/drawing/2014/main" id="{74EB6FA0-3964-5522-8E06-C24FC4F47D74}"/>
              </a:ext>
            </a:extLst>
          </p:cNvPr>
          <p:cNvGraphicFramePr>
            <a:graphicFrameLocks/>
          </p:cNvGraphicFramePr>
          <p:nvPr/>
        </p:nvGraphicFramePr>
        <p:xfrm>
          <a:off x="6445581" y="730443"/>
          <a:ext cx="5375733" cy="144248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Gráfico 5">
            <a:extLst>
              <a:ext uri="{FF2B5EF4-FFF2-40B4-BE49-F238E27FC236}">
                <a16:creationId xmlns:a16="http://schemas.microsoft.com/office/drawing/2014/main" id="{FA016422-2CA0-47C3-9A98-70D0371EE2E6}"/>
              </a:ext>
            </a:extLst>
          </p:cNvPr>
          <p:cNvGraphicFramePr>
            <a:graphicFrameLocks/>
          </p:cNvGraphicFramePr>
          <p:nvPr/>
        </p:nvGraphicFramePr>
        <p:xfrm>
          <a:off x="829158" y="3051772"/>
          <a:ext cx="4740985" cy="280012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9" name="Gráfico 8">
            <a:extLst>
              <a:ext uri="{FF2B5EF4-FFF2-40B4-BE49-F238E27FC236}">
                <a16:creationId xmlns:a16="http://schemas.microsoft.com/office/drawing/2014/main" id="{AABCFE29-5CFB-47C5-8B53-B0AE80BF21A5}"/>
              </a:ext>
            </a:extLst>
          </p:cNvPr>
          <p:cNvGraphicFramePr>
            <a:graphicFrameLocks/>
          </p:cNvGraphicFramePr>
          <p:nvPr/>
        </p:nvGraphicFramePr>
        <p:xfrm>
          <a:off x="6465942" y="2318181"/>
          <a:ext cx="5421258" cy="21717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6" name="Gráfico 15">
            <a:extLst>
              <a:ext uri="{FF2B5EF4-FFF2-40B4-BE49-F238E27FC236}">
                <a16:creationId xmlns:a16="http://schemas.microsoft.com/office/drawing/2014/main" id="{0444A15C-A638-DDD7-1ACD-A7C17D1A6EEB}"/>
              </a:ext>
            </a:extLst>
          </p:cNvPr>
          <p:cNvGraphicFramePr>
            <a:graphicFrameLocks/>
          </p:cNvGraphicFramePr>
          <p:nvPr/>
        </p:nvGraphicFramePr>
        <p:xfrm>
          <a:off x="6112476" y="4506583"/>
          <a:ext cx="5535871" cy="269063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592182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C715A4-B3AB-BFB3-8F00-5D15C1531683}"/>
            </a:ext>
          </a:extLst>
        </p:cNvPr>
        <p:cNvGrpSpPr/>
        <p:nvPr/>
      </p:nvGrpSpPr>
      <p:grpSpPr>
        <a:xfrm>
          <a:off x="0" y="0"/>
          <a:ext cx="0" cy="0"/>
          <a:chOff x="0" y="0"/>
          <a:chExt cx="0" cy="0"/>
        </a:xfrm>
      </p:grpSpPr>
      <p:cxnSp>
        <p:nvCxnSpPr>
          <p:cNvPr id="11" name="Conector recto 10">
            <a:extLst>
              <a:ext uri="{FF2B5EF4-FFF2-40B4-BE49-F238E27FC236}">
                <a16:creationId xmlns:a16="http://schemas.microsoft.com/office/drawing/2014/main" id="{48CB46D0-681A-56DC-55A5-19B48FA74116}"/>
              </a:ext>
            </a:extLst>
          </p:cNvPr>
          <p:cNvCxnSpPr>
            <a:cxnSpLocks/>
          </p:cNvCxnSpPr>
          <p:nvPr/>
        </p:nvCxnSpPr>
        <p:spPr>
          <a:xfrm>
            <a:off x="370686" y="677553"/>
            <a:ext cx="1141368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a:extLst>
              <a:ext uri="{FF2B5EF4-FFF2-40B4-BE49-F238E27FC236}">
                <a16:creationId xmlns:a16="http://schemas.microsoft.com/office/drawing/2014/main" id="{8E957F12-7D08-E397-D0F3-CBC946AD1E9F}"/>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a:extLst>
              <a:ext uri="{FF2B5EF4-FFF2-40B4-BE49-F238E27FC236}">
                <a16:creationId xmlns:a16="http://schemas.microsoft.com/office/drawing/2014/main" id="{CD0D9EC8-4AA3-0B8E-8D90-F396263B40E2}"/>
              </a:ext>
            </a:extLst>
          </p:cNvPr>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Contabilidad</a:t>
            </a:r>
          </a:p>
        </p:txBody>
      </p:sp>
      <p:sp>
        <p:nvSpPr>
          <p:cNvPr id="17" name="CuadroTexto 16">
            <a:extLst>
              <a:ext uri="{FF2B5EF4-FFF2-40B4-BE49-F238E27FC236}">
                <a16:creationId xmlns:a16="http://schemas.microsoft.com/office/drawing/2014/main" id="{94133D24-FCC2-16A6-115C-BC09846F9797}"/>
              </a:ext>
            </a:extLst>
          </p:cNvPr>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a:extLst>
              <a:ext uri="{FF2B5EF4-FFF2-40B4-BE49-F238E27FC236}">
                <a16:creationId xmlns:a16="http://schemas.microsoft.com/office/drawing/2014/main" id="{BD2C4A18-38C6-0702-D3CD-BD972ADFB777}"/>
              </a:ext>
            </a:extLst>
          </p:cNvPr>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a:extLst>
              <a:ext uri="{FF2B5EF4-FFF2-40B4-BE49-F238E27FC236}">
                <a16:creationId xmlns:a16="http://schemas.microsoft.com/office/drawing/2014/main" id="{4DAAB501-C6C6-8905-6F6C-C1A20BEA5971}"/>
              </a:ext>
            </a:extLst>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4" name="Gráfico 3">
            <a:extLst>
              <a:ext uri="{FF2B5EF4-FFF2-40B4-BE49-F238E27FC236}">
                <a16:creationId xmlns:a16="http://schemas.microsoft.com/office/drawing/2014/main" id="{6D4AFFA0-31CB-7ED1-F459-DFC05BECD30F}"/>
              </a:ext>
            </a:extLst>
          </p:cNvPr>
          <p:cNvGraphicFramePr>
            <a:graphicFrameLocks/>
          </p:cNvGraphicFramePr>
          <p:nvPr/>
        </p:nvGraphicFramePr>
        <p:xfrm>
          <a:off x="319736" y="967921"/>
          <a:ext cx="6057900" cy="27305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Gráfico 4">
            <a:extLst>
              <a:ext uri="{FF2B5EF4-FFF2-40B4-BE49-F238E27FC236}">
                <a16:creationId xmlns:a16="http://schemas.microsoft.com/office/drawing/2014/main" id="{99C9D70F-A4A9-C4A6-543F-24EF57F35E51}"/>
              </a:ext>
            </a:extLst>
          </p:cNvPr>
          <p:cNvGraphicFramePr>
            <a:graphicFrameLocks/>
          </p:cNvGraphicFramePr>
          <p:nvPr/>
        </p:nvGraphicFramePr>
        <p:xfrm>
          <a:off x="6903742" y="933110"/>
          <a:ext cx="5134378" cy="27305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 name="Gráfico 5">
            <a:extLst>
              <a:ext uri="{FF2B5EF4-FFF2-40B4-BE49-F238E27FC236}">
                <a16:creationId xmlns:a16="http://schemas.microsoft.com/office/drawing/2014/main" id="{F3E10EFC-B658-4D4B-9D80-D2BE6B325A03}"/>
              </a:ext>
            </a:extLst>
          </p:cNvPr>
          <p:cNvGraphicFramePr>
            <a:graphicFrameLocks/>
          </p:cNvGraphicFramePr>
          <p:nvPr/>
        </p:nvGraphicFramePr>
        <p:xfrm>
          <a:off x="3090457" y="4154124"/>
          <a:ext cx="6574357" cy="2551499"/>
        </p:xfrm>
        <a:graphic>
          <a:graphicData uri="http://schemas.openxmlformats.org/drawingml/2006/chart">
            <c:chart xmlns:c="http://schemas.openxmlformats.org/drawingml/2006/chart" xmlns:r="http://schemas.openxmlformats.org/officeDocument/2006/relationships" r:id="rId6"/>
          </a:graphicData>
        </a:graphic>
      </p:graphicFrame>
      <p:sp>
        <p:nvSpPr>
          <p:cNvPr id="24" name="CuadroTexto 23">
            <a:extLst>
              <a:ext uri="{FF2B5EF4-FFF2-40B4-BE49-F238E27FC236}">
                <a16:creationId xmlns:a16="http://schemas.microsoft.com/office/drawing/2014/main" id="{066B0DF3-9948-0D0A-F6C6-97493F39F276}"/>
              </a:ext>
            </a:extLst>
          </p:cNvPr>
          <p:cNvSpPr txBox="1"/>
          <p:nvPr/>
        </p:nvSpPr>
        <p:spPr>
          <a:xfrm>
            <a:off x="5615429" y="1068848"/>
            <a:ext cx="598241" cy="307777"/>
          </a:xfrm>
          <a:prstGeom prst="rect">
            <a:avLst/>
          </a:prstGeom>
          <a:solidFill>
            <a:srgbClr val="0B84A5"/>
          </a:solidFill>
        </p:spPr>
        <p:txBody>
          <a:bodyPr wrap="none" rtlCol="0">
            <a:spAutoFit/>
          </a:bodyPr>
          <a:lstStyle/>
          <a:p>
            <a:r>
              <a:rPr lang="es-PE" sz="1400" b="1" dirty="0">
                <a:solidFill>
                  <a:schemeClr val="bg1"/>
                </a:solidFill>
              </a:rPr>
              <a:t>4.387</a:t>
            </a:r>
          </a:p>
        </p:txBody>
      </p:sp>
    </p:spTree>
    <p:extLst>
      <p:ext uri="{BB962C8B-B14F-4D97-AF65-F5344CB8AC3E}">
        <p14:creationId xmlns:p14="http://schemas.microsoft.com/office/powerpoint/2010/main" val="8045974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Contabilidad</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5" name="Rectángulo 14">
            <a:extLst>
              <a:ext uri="{FF2B5EF4-FFF2-40B4-BE49-F238E27FC236}">
                <a16:creationId xmlns:a16="http://schemas.microsoft.com/office/drawing/2014/main" id="{4406E1F9-20CE-4072-A246-87B1442F69EF}"/>
              </a:ext>
            </a:extLst>
          </p:cNvPr>
          <p:cNvSpPr/>
          <p:nvPr/>
        </p:nvSpPr>
        <p:spPr>
          <a:xfrm>
            <a:off x="370686" y="1041023"/>
            <a:ext cx="10582810" cy="2862322"/>
          </a:xfrm>
          <a:prstGeom prst="rect">
            <a:avLst/>
          </a:prstGeom>
        </p:spPr>
        <p:txBody>
          <a:bodyPr wrap="square">
            <a:spAutoFit/>
          </a:bodyPr>
          <a:lstStyle/>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Excelente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La contabilidad es muy importante, pero debe alinearse a las necesidades del mercado.  Sus procesos no pueden limitar ventas o solicitudes legalmente validas y sustentadas de nuestros clientes.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capacitación continua temas guías de remisión remitente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Son los mejores, eficientes y rápidos, gran reconocimiento para Miroslava y Karol!!!!</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Muchas gracias a la rápida atención de Karol, lo máximo. Un excelente equipo.¡¡¡¡¡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Excelente trabajo, a seguir así constante, muy buen servicio.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 equipo de trabajo!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Reforzar lineamientos de </a:t>
            </a:r>
            <a:r>
              <a:rPr lang="es-ES" sz="1200" dirty="0" err="1">
                <a:solidFill>
                  <a:schemeClr val="bg1">
                    <a:lumMod val="50000"/>
                  </a:schemeClr>
                </a:solidFill>
                <a:latin typeface="Arial" panose="020B0604020202020204" pitchFamily="34" charset="0"/>
                <a:ea typeface="Verdana" charset="0"/>
                <a:cs typeface="Arial" panose="020B0604020202020204" pitchFamily="34" charset="0"/>
              </a:rPr>
              <a:t>Ebiz</a:t>
            </a:r>
            <a:r>
              <a:rPr lang="es-ES" sz="1200" dirty="0">
                <a:solidFill>
                  <a:schemeClr val="bg1">
                    <a:lumMod val="50000"/>
                  </a:schemeClr>
                </a:solidFill>
                <a:latin typeface="Arial" panose="020B0604020202020204" pitchFamily="34" charset="0"/>
                <a:ea typeface="Verdana" charset="0"/>
                <a:cs typeface="Arial" panose="020B0604020202020204" pitchFamily="34" charset="0"/>
              </a:rPr>
              <a:t> con proveedores.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muy buena coordinación</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 equipo de trabajo.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Deberían prescindir de </a:t>
            </a:r>
            <a:r>
              <a:rPr lang="es-ES" sz="1200" dirty="0" err="1">
                <a:solidFill>
                  <a:schemeClr val="bg1">
                    <a:lumMod val="50000"/>
                  </a:schemeClr>
                </a:solidFill>
                <a:latin typeface="Arial" panose="020B0604020202020204" pitchFamily="34" charset="0"/>
                <a:ea typeface="Verdana" charset="0"/>
                <a:cs typeface="Arial" panose="020B0604020202020204" pitchFamily="34" charset="0"/>
              </a:rPr>
              <a:t>Ebiz</a:t>
            </a:r>
            <a:r>
              <a:rPr lang="es-ES" sz="1200" dirty="0">
                <a:solidFill>
                  <a:schemeClr val="bg1">
                    <a:lumMod val="50000"/>
                  </a:schemeClr>
                </a:solidFill>
                <a:latin typeface="Arial" panose="020B0604020202020204" pitchFamily="34" charset="0"/>
                <a:ea typeface="Verdana" charset="0"/>
                <a:cs typeface="Arial" panose="020B0604020202020204" pitchFamily="34" charset="0"/>
              </a:rPr>
              <a:t> </a:t>
            </a:r>
            <a:r>
              <a:rPr lang="es-ES" sz="1200" dirty="0" err="1">
                <a:solidFill>
                  <a:schemeClr val="bg1">
                    <a:lumMod val="50000"/>
                  </a:schemeClr>
                </a:solidFill>
                <a:latin typeface="Arial" panose="020B0604020202020204" pitchFamily="34" charset="0"/>
                <a:ea typeface="Verdana" charset="0"/>
                <a:cs typeface="Arial" panose="020B0604020202020204" pitchFamily="34" charset="0"/>
              </a:rPr>
              <a:t>Latin</a:t>
            </a:r>
            <a:endParaRPr lang="es-ES" sz="1200" dirty="0">
              <a:solidFill>
                <a:schemeClr val="bg1">
                  <a:lumMod val="50000"/>
                </a:schemeClr>
              </a:solidFill>
              <a:latin typeface="Arial" panose="020B0604020202020204" pitchFamily="34" charset="0"/>
              <a:ea typeface="Verdana" charset="0"/>
              <a:cs typeface="Arial" panose="020B0604020202020204" pitchFamily="34" charset="0"/>
            </a:endParaRP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Mayor capacitación de las responsabilidades del área de contabilidad en la empresa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VICTOR EXCELENTE SERVICIO 10 DE 10</a:t>
            </a:r>
          </a:p>
        </p:txBody>
      </p:sp>
    </p:spTree>
    <p:extLst>
      <p:ext uri="{BB962C8B-B14F-4D97-AF65-F5344CB8AC3E}">
        <p14:creationId xmlns:p14="http://schemas.microsoft.com/office/powerpoint/2010/main" val="123811526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Control de Gestión</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523FCA3A-1BF9-42F4-A559-6038DA97AD06}"/>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298105507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flipV="1">
            <a:off x="370686" y="623070"/>
            <a:ext cx="11382453" cy="54483"/>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Control de Gestión</a:t>
            </a:r>
          </a:p>
        </p:txBody>
      </p:sp>
      <p:sp>
        <p:nvSpPr>
          <p:cNvPr id="12" name="Título 1"/>
          <p:cNvSpPr txBox="1">
            <a:spLocks/>
          </p:cNvSpPr>
          <p:nvPr/>
        </p:nvSpPr>
        <p:spPr>
          <a:xfrm>
            <a:off x="370686" y="797037"/>
            <a:ext cx="5000304"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63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2" name="Tabla 1">
            <a:extLst>
              <a:ext uri="{FF2B5EF4-FFF2-40B4-BE49-F238E27FC236}">
                <a16:creationId xmlns:a16="http://schemas.microsoft.com/office/drawing/2014/main" id="{C14AB171-DE44-D8DA-521B-0F7EB862B6F3}"/>
              </a:ext>
            </a:extLst>
          </p:cNvPr>
          <p:cNvGraphicFramePr>
            <a:graphicFrameLocks noGrp="1"/>
          </p:cNvGraphicFramePr>
          <p:nvPr/>
        </p:nvGraphicFramePr>
        <p:xfrm>
          <a:off x="370685" y="1149536"/>
          <a:ext cx="5582439" cy="920750"/>
        </p:xfrm>
        <a:graphic>
          <a:graphicData uri="http://schemas.openxmlformats.org/drawingml/2006/table">
            <a:tbl>
              <a:tblPr>
                <a:tableStyleId>{5C22544A-7EE6-4342-B048-85BDC9FD1C3A}</a:tableStyleId>
              </a:tblPr>
              <a:tblGrid>
                <a:gridCol w="664211">
                  <a:extLst>
                    <a:ext uri="{9D8B030D-6E8A-4147-A177-3AD203B41FA5}">
                      <a16:colId xmlns:a16="http://schemas.microsoft.com/office/drawing/2014/main" val="2847423333"/>
                    </a:ext>
                  </a:extLst>
                </a:gridCol>
                <a:gridCol w="2943583">
                  <a:extLst>
                    <a:ext uri="{9D8B030D-6E8A-4147-A177-3AD203B41FA5}">
                      <a16:colId xmlns:a16="http://schemas.microsoft.com/office/drawing/2014/main" val="2706235272"/>
                    </a:ext>
                  </a:extLst>
                </a:gridCol>
                <a:gridCol w="766701">
                  <a:extLst>
                    <a:ext uri="{9D8B030D-6E8A-4147-A177-3AD203B41FA5}">
                      <a16:colId xmlns:a16="http://schemas.microsoft.com/office/drawing/2014/main" val="3060710232"/>
                    </a:ext>
                  </a:extLst>
                </a:gridCol>
                <a:gridCol w="1207944">
                  <a:extLst>
                    <a:ext uri="{9D8B030D-6E8A-4147-A177-3AD203B41FA5}">
                      <a16:colId xmlns:a16="http://schemas.microsoft.com/office/drawing/2014/main" val="1764410131"/>
                    </a:ext>
                  </a:extLst>
                </a:gridCol>
              </a:tblGrid>
              <a:tr h="18415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2707339835"/>
                  </a:ext>
                </a:extLst>
              </a:tr>
              <a:tr h="184150">
                <a:tc>
                  <a:txBody>
                    <a:bodyPr/>
                    <a:lstStyle/>
                    <a:p>
                      <a:pPr algn="ctr" fontAlgn="b"/>
                      <a:r>
                        <a:rPr lang="es-PE" sz="1100" b="0" i="0" u="none" strike="noStrike" dirty="0">
                          <a:solidFill>
                            <a:srgbClr val="000000"/>
                          </a:solidFill>
                          <a:effectLst/>
                          <a:latin typeface="Calibri" panose="020F0502020204030204" pitchFamily="34" charset="0"/>
                        </a:rPr>
                        <a:t>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Consultas y orientaciones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4.464</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Control de gestión</a:t>
                      </a:r>
                    </a:p>
                  </a:txBody>
                  <a:tcPr marL="7620" marR="7620" marT="7620" marB="0" anchor="ctr"/>
                </a:tc>
                <a:extLst>
                  <a:ext uri="{0D108BD9-81ED-4DB2-BD59-A6C34878D82A}">
                    <a16:rowId xmlns:a16="http://schemas.microsoft.com/office/drawing/2014/main" val="1794978874"/>
                  </a:ext>
                </a:extLst>
              </a:tr>
              <a:tr h="184150">
                <a:tc>
                  <a:txBody>
                    <a:bodyPr/>
                    <a:lstStyle/>
                    <a:p>
                      <a:pPr algn="ctr" fontAlgn="b"/>
                      <a:r>
                        <a:rPr lang="es-PE" sz="1100" b="0" i="0" u="none" strike="noStrike">
                          <a:solidFill>
                            <a:srgbClr val="000000"/>
                          </a:solidFill>
                          <a:effectLst/>
                          <a:latin typeface="Calibri" panose="020F0502020204030204" pitchFamily="34" charset="0"/>
                        </a:rPr>
                        <a:t>27</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Presupuestos y Proyecciones Mensuales y Anuales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4.300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Control de gestión</a:t>
                      </a:r>
                    </a:p>
                  </a:txBody>
                  <a:tcPr marL="7620" marR="7620" marT="7620" marB="0" anchor="ctr"/>
                </a:tc>
                <a:extLst>
                  <a:ext uri="{0D108BD9-81ED-4DB2-BD59-A6C34878D82A}">
                    <a16:rowId xmlns:a16="http://schemas.microsoft.com/office/drawing/2014/main" val="3934229554"/>
                  </a:ext>
                </a:extLst>
              </a:tr>
              <a:tr h="184150">
                <a:tc>
                  <a:txBody>
                    <a:bodyPr/>
                    <a:lstStyle/>
                    <a:p>
                      <a:pPr algn="ctr" fontAlgn="b"/>
                      <a:r>
                        <a:rPr lang="es-PE" sz="1100" b="0" i="0" u="none" strike="noStrike">
                          <a:solidFill>
                            <a:srgbClr val="000000"/>
                          </a:solidFill>
                          <a:effectLst/>
                          <a:latin typeface="Calibri" panose="020F0502020204030204" pitchFamily="34" charset="0"/>
                        </a:rPr>
                        <a:t>28</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Control y seguimiento de gastos y costos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4.294</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Control de gestión</a:t>
                      </a:r>
                    </a:p>
                  </a:txBody>
                  <a:tcPr marL="7620" marR="7620" marT="7620" marB="0" anchor="ctr"/>
                </a:tc>
                <a:extLst>
                  <a:ext uri="{0D108BD9-81ED-4DB2-BD59-A6C34878D82A}">
                    <a16:rowId xmlns:a16="http://schemas.microsoft.com/office/drawing/2014/main" val="1917651225"/>
                  </a:ext>
                </a:extLst>
              </a:tr>
              <a:tr h="184150">
                <a:tc>
                  <a:txBody>
                    <a:bodyPr/>
                    <a:lstStyle/>
                    <a:p>
                      <a:pPr algn="ctr" fontAlgn="b"/>
                      <a:r>
                        <a:rPr lang="es-PE" sz="1100" b="0" i="0" u="none" strike="noStrike">
                          <a:solidFill>
                            <a:srgbClr val="000000"/>
                          </a:solidFill>
                          <a:effectLst/>
                          <a:latin typeface="Calibri" panose="020F0502020204030204" pitchFamily="34" charset="0"/>
                        </a:rPr>
                        <a:t>31</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Gestión y Control de Inversiones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4.288</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Control de gestión</a:t>
                      </a:r>
                    </a:p>
                  </a:txBody>
                  <a:tcPr marL="7620" marR="7620" marT="7620" marB="0" anchor="ctr"/>
                </a:tc>
                <a:extLst>
                  <a:ext uri="{0D108BD9-81ED-4DB2-BD59-A6C34878D82A}">
                    <a16:rowId xmlns:a16="http://schemas.microsoft.com/office/drawing/2014/main" val="2933777152"/>
                  </a:ext>
                </a:extLst>
              </a:tr>
            </a:tbl>
          </a:graphicData>
        </a:graphic>
      </p:graphicFrame>
      <p:graphicFrame>
        <p:nvGraphicFramePr>
          <p:cNvPr id="5" name="Gráfico 4">
            <a:extLst>
              <a:ext uri="{FF2B5EF4-FFF2-40B4-BE49-F238E27FC236}">
                <a16:creationId xmlns:a16="http://schemas.microsoft.com/office/drawing/2014/main" id="{6E949397-0C91-4FA6-973A-860A29C0FD96}"/>
              </a:ext>
            </a:extLst>
          </p:cNvPr>
          <p:cNvGraphicFramePr>
            <a:graphicFrameLocks/>
          </p:cNvGraphicFramePr>
          <p:nvPr/>
        </p:nvGraphicFramePr>
        <p:xfrm>
          <a:off x="784880" y="2892554"/>
          <a:ext cx="4754048" cy="283496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Gráfico 7">
            <a:extLst>
              <a:ext uri="{FF2B5EF4-FFF2-40B4-BE49-F238E27FC236}">
                <a16:creationId xmlns:a16="http://schemas.microsoft.com/office/drawing/2014/main" id="{0763FD12-719C-BD00-6545-0DB66721ECEE}"/>
              </a:ext>
            </a:extLst>
          </p:cNvPr>
          <p:cNvGraphicFramePr>
            <a:graphicFrameLocks/>
          </p:cNvGraphicFramePr>
          <p:nvPr/>
        </p:nvGraphicFramePr>
        <p:xfrm>
          <a:off x="6296266" y="780146"/>
          <a:ext cx="5205790" cy="170090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9" name="Gráfico 8">
            <a:extLst>
              <a:ext uri="{FF2B5EF4-FFF2-40B4-BE49-F238E27FC236}">
                <a16:creationId xmlns:a16="http://schemas.microsoft.com/office/drawing/2014/main" id="{48B9473B-E6FA-4AE0-A733-BDE75F9690FE}"/>
              </a:ext>
            </a:extLst>
          </p:cNvPr>
          <p:cNvGraphicFramePr>
            <a:graphicFrameLocks/>
          </p:cNvGraphicFramePr>
          <p:nvPr/>
        </p:nvGraphicFramePr>
        <p:xfrm>
          <a:off x="6296266" y="2583644"/>
          <a:ext cx="5205789" cy="160735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6" name="Gráfico 15">
            <a:extLst>
              <a:ext uri="{FF2B5EF4-FFF2-40B4-BE49-F238E27FC236}">
                <a16:creationId xmlns:a16="http://schemas.microsoft.com/office/drawing/2014/main" id="{73A624A6-125A-C6BF-50B9-2A6F5A5518F9}"/>
              </a:ext>
            </a:extLst>
          </p:cNvPr>
          <p:cNvGraphicFramePr>
            <a:graphicFrameLocks/>
          </p:cNvGraphicFramePr>
          <p:nvPr/>
        </p:nvGraphicFramePr>
        <p:xfrm>
          <a:off x="6296266" y="4409169"/>
          <a:ext cx="5205789" cy="200115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818391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a:t>
            </a:r>
            <a:r>
              <a:rPr lang="es-MX" sz="2500" b="1" dirty="0" err="1">
                <a:solidFill>
                  <a:srgbClr val="009F43"/>
                </a:solidFill>
                <a:latin typeface="Arial" panose="020B0604020202020204" pitchFamily="34" charset="0"/>
                <a:ea typeface="Verdana" charset="0"/>
                <a:cs typeface="Arial" panose="020B0604020202020204" pitchFamily="34" charset="0"/>
              </a:rPr>
              <a:t>Multiarea</a:t>
            </a:r>
            <a:endParaRPr lang="es-MX" sz="2500" b="1" dirty="0">
              <a:solidFill>
                <a:srgbClr val="009F43"/>
              </a:solidFill>
              <a:latin typeface="Arial" panose="020B0604020202020204" pitchFamily="34" charset="0"/>
              <a:ea typeface="Verdana" charset="0"/>
              <a:cs typeface="Arial" panose="020B0604020202020204" pitchFamily="34" charset="0"/>
            </a:endParaRP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2024 - 02</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graphicFrame>
        <p:nvGraphicFramePr>
          <p:cNvPr id="36" name="Diagrama 35"/>
          <p:cNvGraphicFramePr/>
          <p:nvPr>
            <p:extLst>
              <p:ext uri="{D42A27DB-BD31-4B8C-83A1-F6EECF244321}">
                <p14:modId xmlns:p14="http://schemas.microsoft.com/office/powerpoint/2010/main" val="2656059956"/>
              </p:ext>
            </p:extLst>
          </p:nvPr>
        </p:nvGraphicFramePr>
        <p:xfrm>
          <a:off x="5975927" y="820449"/>
          <a:ext cx="7067435" cy="55918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6" name="Botón de acción: Inicio 65">
            <a:hlinkClick r:id="rId8"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3" name="Título 1">
            <a:extLst>
              <a:ext uri="{FF2B5EF4-FFF2-40B4-BE49-F238E27FC236}">
                <a16:creationId xmlns:a16="http://schemas.microsoft.com/office/drawing/2014/main" id="{26A163E1-989D-4E4A-98F5-E7CB80DA3467}"/>
              </a:ext>
            </a:extLst>
          </p:cNvPr>
          <p:cNvSpPr txBox="1">
            <a:spLocks/>
          </p:cNvSpPr>
          <p:nvPr/>
        </p:nvSpPr>
        <p:spPr>
          <a:xfrm>
            <a:off x="738909" y="4185662"/>
            <a:ext cx="4156364" cy="40599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1500" dirty="0">
                <a:solidFill>
                  <a:srgbClr val="0E6251"/>
                </a:solidFill>
                <a:latin typeface="+mn-lt"/>
                <a:ea typeface="Verdana" charset="0"/>
                <a:cs typeface="Arial" panose="020B0604020202020204" pitchFamily="34" charset="0"/>
              </a:rPr>
              <a:t>Tamaño de muestra: </a:t>
            </a:r>
            <a:r>
              <a:rPr lang="es-MX" sz="1500" b="1" dirty="0">
                <a:solidFill>
                  <a:srgbClr val="0E6251"/>
                </a:solidFill>
                <a:latin typeface="+mn-lt"/>
                <a:ea typeface="Verdana" charset="0"/>
                <a:cs typeface="Arial" panose="020B0604020202020204" pitchFamily="34" charset="0"/>
              </a:rPr>
              <a:t>254 colaboradores</a:t>
            </a:r>
          </a:p>
          <a:p>
            <a:pPr algn="ctr"/>
            <a:r>
              <a:rPr lang="es-ES_tradnl" sz="1500" dirty="0">
                <a:solidFill>
                  <a:srgbClr val="0E6251"/>
                </a:solidFill>
                <a:latin typeface="+mn-lt"/>
                <a:ea typeface="Verdana" charset="0"/>
                <a:cs typeface="Arial" panose="020B0604020202020204" pitchFamily="34" charset="0"/>
              </a:rPr>
              <a:t>Respuestas: </a:t>
            </a:r>
            <a:r>
              <a:rPr lang="es-ES_tradnl" sz="1500" b="1" dirty="0">
                <a:solidFill>
                  <a:srgbClr val="0E6251"/>
                </a:solidFill>
                <a:latin typeface="+mn-lt"/>
                <a:ea typeface="Verdana" charset="0"/>
                <a:cs typeface="Arial" panose="020B0604020202020204" pitchFamily="34" charset="0"/>
              </a:rPr>
              <a:t>172 colaboradores</a:t>
            </a:r>
          </a:p>
        </p:txBody>
      </p:sp>
      <p:grpSp>
        <p:nvGrpSpPr>
          <p:cNvPr id="4" name="Grupo 3">
            <a:extLst>
              <a:ext uri="{FF2B5EF4-FFF2-40B4-BE49-F238E27FC236}">
                <a16:creationId xmlns:a16="http://schemas.microsoft.com/office/drawing/2014/main" id="{803F96D7-6F0D-57BA-F70E-839766CE1805}"/>
              </a:ext>
            </a:extLst>
          </p:cNvPr>
          <p:cNvGrpSpPr/>
          <p:nvPr/>
        </p:nvGrpSpPr>
        <p:grpSpPr>
          <a:xfrm>
            <a:off x="8043413" y="2980823"/>
            <a:ext cx="1105839" cy="1271080"/>
            <a:chOff x="2069433" y="2588"/>
            <a:chExt cx="1105839" cy="1271080"/>
          </a:xfrm>
        </p:grpSpPr>
        <p:sp>
          <p:nvSpPr>
            <p:cNvPr id="5" name="Hexágono 4">
              <a:extLst>
                <a:ext uri="{FF2B5EF4-FFF2-40B4-BE49-F238E27FC236}">
                  <a16:creationId xmlns:a16="http://schemas.microsoft.com/office/drawing/2014/main" id="{8F9C4E84-948C-CF0C-729A-210AF9A40A1F}"/>
                </a:ext>
              </a:extLst>
            </p:cNvPr>
            <p:cNvSpPr/>
            <p:nvPr/>
          </p:nvSpPr>
          <p:spPr>
            <a:xfrm rot="5400000">
              <a:off x="1986813" y="85208"/>
              <a:ext cx="1271080" cy="1105839"/>
            </a:xfrm>
            <a:prstGeom prst="hexagon">
              <a:avLst>
                <a:gd name="adj" fmla="val 25000"/>
                <a:gd name="vf" fmla="val 115470"/>
              </a:avLst>
            </a:prstGeom>
          </p:spPr>
          <p:style>
            <a:lnRef idx="3">
              <a:schemeClr val="accent6">
                <a:shade val="80000"/>
                <a:hueOff val="0"/>
                <a:satOff val="0"/>
                <a:lumOff val="0"/>
                <a:alphaOff val="0"/>
              </a:schemeClr>
            </a:lnRef>
            <a:fillRef idx="1">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a:lstStyle/>
            <a:p>
              <a:endParaRPr lang="es-PE"/>
            </a:p>
          </p:txBody>
        </p:sp>
        <p:sp>
          <p:nvSpPr>
            <p:cNvPr id="6" name="Hexágono 4">
              <a:extLst>
                <a:ext uri="{FF2B5EF4-FFF2-40B4-BE49-F238E27FC236}">
                  <a16:creationId xmlns:a16="http://schemas.microsoft.com/office/drawing/2014/main" id="{F11CF5B4-19B5-9A85-7D08-25E1A633FE15}"/>
                </a:ext>
              </a:extLst>
            </p:cNvPr>
            <p:cNvSpPr txBox="1"/>
            <p:nvPr/>
          </p:nvSpPr>
          <p:spPr>
            <a:xfrm>
              <a:off x="2241760" y="200665"/>
              <a:ext cx="761185" cy="87492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s-ES" sz="1000" dirty="0"/>
                <a:t>Legal</a:t>
              </a:r>
            </a:p>
            <a:p>
              <a:pPr marL="0" lvl="0" indent="0" algn="ctr" defTabSz="444500">
                <a:lnSpc>
                  <a:spcPct val="90000"/>
                </a:lnSpc>
                <a:spcBef>
                  <a:spcPct val="0"/>
                </a:spcBef>
                <a:spcAft>
                  <a:spcPct val="35000"/>
                </a:spcAft>
                <a:buNone/>
              </a:pPr>
              <a:r>
                <a:rPr lang="es-ES" sz="1000" b="1" kern="1200" dirty="0"/>
                <a:t>4.336</a:t>
              </a:r>
            </a:p>
          </p:txBody>
        </p:sp>
      </p:grpSp>
      <p:sp>
        <p:nvSpPr>
          <p:cNvPr id="8" name="Elipse 7">
            <a:extLst>
              <a:ext uri="{FF2B5EF4-FFF2-40B4-BE49-F238E27FC236}">
                <a16:creationId xmlns:a16="http://schemas.microsoft.com/office/drawing/2014/main" id="{89CE884B-50B9-AE6B-7959-610087073E26}"/>
              </a:ext>
            </a:extLst>
          </p:cNvPr>
          <p:cNvSpPr/>
          <p:nvPr/>
        </p:nvSpPr>
        <p:spPr>
          <a:xfrm>
            <a:off x="1314954" y="984160"/>
            <a:ext cx="3011533" cy="3013200"/>
          </a:xfrm>
          <a:prstGeom prst="ellipse">
            <a:avLst/>
          </a:prstGeom>
          <a:solidFill>
            <a:srgbClr val="459F43"/>
          </a:solidFill>
          <a:ln>
            <a:solidFill>
              <a:srgbClr val="459F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3200" dirty="0">
                <a:solidFill>
                  <a:schemeClr val="bg1"/>
                </a:solidFill>
              </a:rPr>
              <a:t>MULTIAREA</a:t>
            </a:r>
            <a:r>
              <a:rPr lang="es-PE" sz="4000" dirty="0">
                <a:solidFill>
                  <a:schemeClr val="bg1"/>
                </a:solidFill>
              </a:rPr>
              <a:t> 4.235</a:t>
            </a:r>
          </a:p>
        </p:txBody>
      </p:sp>
      <p:graphicFrame>
        <p:nvGraphicFramePr>
          <p:cNvPr id="2" name="Gráfico 1">
            <a:extLst>
              <a:ext uri="{FF2B5EF4-FFF2-40B4-BE49-F238E27FC236}">
                <a16:creationId xmlns:a16="http://schemas.microsoft.com/office/drawing/2014/main" id="{00000000-0008-0000-0400-000002000000}"/>
              </a:ext>
            </a:extLst>
          </p:cNvPr>
          <p:cNvGraphicFramePr>
            <a:graphicFrameLocks/>
          </p:cNvGraphicFramePr>
          <p:nvPr>
            <p:extLst>
              <p:ext uri="{D42A27DB-BD31-4B8C-83A1-F6EECF244321}">
                <p14:modId xmlns:p14="http://schemas.microsoft.com/office/powerpoint/2010/main" val="3616029382"/>
              </p:ext>
            </p:extLst>
          </p:nvPr>
        </p:nvGraphicFramePr>
        <p:xfrm>
          <a:off x="370686" y="4626814"/>
          <a:ext cx="5605241" cy="1972585"/>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5385887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E2E681-8BED-4B60-1693-236016901659}"/>
            </a:ext>
          </a:extLst>
        </p:cNvPr>
        <p:cNvGrpSpPr/>
        <p:nvPr/>
      </p:nvGrpSpPr>
      <p:grpSpPr>
        <a:xfrm>
          <a:off x="0" y="0"/>
          <a:ext cx="0" cy="0"/>
          <a:chOff x="0" y="0"/>
          <a:chExt cx="0" cy="0"/>
        </a:xfrm>
      </p:grpSpPr>
      <p:graphicFrame>
        <p:nvGraphicFramePr>
          <p:cNvPr id="16" name="Gráfico 15">
            <a:extLst>
              <a:ext uri="{FF2B5EF4-FFF2-40B4-BE49-F238E27FC236}">
                <a16:creationId xmlns:a16="http://schemas.microsoft.com/office/drawing/2014/main" id="{1A1E2A3E-C553-0FC6-F291-7C4D2C3874BB}"/>
              </a:ext>
            </a:extLst>
          </p:cNvPr>
          <p:cNvGraphicFramePr>
            <a:graphicFrameLocks/>
          </p:cNvGraphicFramePr>
          <p:nvPr/>
        </p:nvGraphicFramePr>
        <p:xfrm>
          <a:off x="215467" y="829789"/>
          <a:ext cx="6092444" cy="2706497"/>
        </p:xfrm>
        <a:graphic>
          <a:graphicData uri="http://schemas.openxmlformats.org/drawingml/2006/chart">
            <c:chart xmlns:c="http://schemas.openxmlformats.org/drawingml/2006/chart" xmlns:r="http://schemas.openxmlformats.org/officeDocument/2006/relationships" r:id="rId2"/>
          </a:graphicData>
        </a:graphic>
      </p:graphicFrame>
      <p:cxnSp>
        <p:nvCxnSpPr>
          <p:cNvPr id="11" name="Conector recto 10">
            <a:extLst>
              <a:ext uri="{FF2B5EF4-FFF2-40B4-BE49-F238E27FC236}">
                <a16:creationId xmlns:a16="http://schemas.microsoft.com/office/drawing/2014/main" id="{D92EB87D-2F42-FB8D-2514-3188999C185C}"/>
              </a:ext>
            </a:extLst>
          </p:cNvPr>
          <p:cNvCxnSpPr>
            <a:cxnSpLocks/>
          </p:cNvCxnSpPr>
          <p:nvPr/>
        </p:nvCxnSpPr>
        <p:spPr>
          <a:xfrm flipV="1">
            <a:off x="370686" y="623070"/>
            <a:ext cx="11382453" cy="54483"/>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a:extLst>
              <a:ext uri="{FF2B5EF4-FFF2-40B4-BE49-F238E27FC236}">
                <a16:creationId xmlns:a16="http://schemas.microsoft.com/office/drawing/2014/main" id="{FD79B7BA-FE6C-666C-B156-FF5759EEDA71}"/>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a:extLst>
              <a:ext uri="{FF2B5EF4-FFF2-40B4-BE49-F238E27FC236}">
                <a16:creationId xmlns:a16="http://schemas.microsoft.com/office/drawing/2014/main" id="{70A1CC8A-2BC2-17E7-3FBD-1546A240BE17}"/>
              </a:ext>
            </a:extLst>
          </p:cNvPr>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Control de Gestión</a:t>
            </a:r>
          </a:p>
        </p:txBody>
      </p:sp>
      <p:sp>
        <p:nvSpPr>
          <p:cNvPr id="17" name="CuadroTexto 16">
            <a:extLst>
              <a:ext uri="{FF2B5EF4-FFF2-40B4-BE49-F238E27FC236}">
                <a16:creationId xmlns:a16="http://schemas.microsoft.com/office/drawing/2014/main" id="{58E8674F-CF93-38B9-9DF4-A0D26E4483BE}"/>
              </a:ext>
            </a:extLst>
          </p:cNvPr>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a:extLst>
              <a:ext uri="{FF2B5EF4-FFF2-40B4-BE49-F238E27FC236}">
                <a16:creationId xmlns:a16="http://schemas.microsoft.com/office/drawing/2014/main" id="{2543075A-1B5F-BBAB-18A6-31E630E78FF4}"/>
              </a:ext>
            </a:extLst>
          </p:cNvPr>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4" action="ppaction://hlinksldjump" highlightClick="1"/>
            <a:extLst>
              <a:ext uri="{FF2B5EF4-FFF2-40B4-BE49-F238E27FC236}">
                <a16:creationId xmlns:a16="http://schemas.microsoft.com/office/drawing/2014/main" id="{ABA195B8-4C7F-7C6C-482F-D008B4152718}"/>
              </a:ext>
            </a:extLst>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9" name="CuadroTexto 18">
            <a:extLst>
              <a:ext uri="{FF2B5EF4-FFF2-40B4-BE49-F238E27FC236}">
                <a16:creationId xmlns:a16="http://schemas.microsoft.com/office/drawing/2014/main" id="{1C4A8558-4587-0149-2264-2FCD52EAA43E}"/>
              </a:ext>
            </a:extLst>
          </p:cNvPr>
          <p:cNvSpPr txBox="1"/>
          <p:nvPr/>
        </p:nvSpPr>
        <p:spPr>
          <a:xfrm>
            <a:off x="5594902" y="924359"/>
            <a:ext cx="598241" cy="307777"/>
          </a:xfrm>
          <a:prstGeom prst="rect">
            <a:avLst/>
          </a:prstGeom>
          <a:solidFill>
            <a:srgbClr val="0B84A5"/>
          </a:solidFill>
          <a:ln>
            <a:noFill/>
          </a:ln>
        </p:spPr>
        <p:txBody>
          <a:bodyPr wrap="none" rtlCol="0">
            <a:spAutoFit/>
          </a:bodyPr>
          <a:lstStyle/>
          <a:p>
            <a:r>
              <a:rPr lang="es-PE" sz="1400" b="1" dirty="0">
                <a:solidFill>
                  <a:schemeClr val="bg1"/>
                </a:solidFill>
              </a:rPr>
              <a:t>4.337</a:t>
            </a:r>
          </a:p>
        </p:txBody>
      </p:sp>
      <p:graphicFrame>
        <p:nvGraphicFramePr>
          <p:cNvPr id="8" name="Gráfico 7">
            <a:extLst>
              <a:ext uri="{FF2B5EF4-FFF2-40B4-BE49-F238E27FC236}">
                <a16:creationId xmlns:a16="http://schemas.microsoft.com/office/drawing/2014/main" id="{A9A6CCD0-D885-2E2D-E3F6-943A747F5656}"/>
              </a:ext>
            </a:extLst>
          </p:cNvPr>
          <p:cNvGraphicFramePr>
            <a:graphicFrameLocks/>
          </p:cNvGraphicFramePr>
          <p:nvPr/>
        </p:nvGraphicFramePr>
        <p:xfrm>
          <a:off x="6390207" y="829789"/>
          <a:ext cx="5586326" cy="270649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5" name="Gráfico 14">
            <a:extLst>
              <a:ext uri="{FF2B5EF4-FFF2-40B4-BE49-F238E27FC236}">
                <a16:creationId xmlns:a16="http://schemas.microsoft.com/office/drawing/2014/main" id="{213BB804-25C6-4BCD-8102-9421D6AA498E}"/>
              </a:ext>
            </a:extLst>
          </p:cNvPr>
          <p:cNvGraphicFramePr>
            <a:graphicFrameLocks/>
          </p:cNvGraphicFramePr>
          <p:nvPr/>
        </p:nvGraphicFramePr>
        <p:xfrm>
          <a:off x="3040252" y="3978148"/>
          <a:ext cx="6305781" cy="266204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138600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Control de Gestión</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1668914" cy="5401479"/>
          </a:xfrm>
          <a:prstGeom prst="rect">
            <a:avLst/>
          </a:prstGeom>
        </p:spPr>
        <p:txBody>
          <a:bodyPr wrap="square">
            <a:spAutoFit/>
          </a:bodyPr>
          <a:lstStyle/>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Respuesta rápida del equipo, Se pediría más tiempo en pedir la información, ya que se están en diferentes actividades, las cuales se dejan de lado.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En la maqueta de costo falta el dato de dólares por tonelada</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Aporta mucho su trabajo al control de costos y gastos, ya que se revisa constantemente</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Que se otorgue más tiempo en cambios en PB, en algunos casos se solicita de un día para otro y esto puede llevar a errores por apuro en tener información.</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Creo que puede mejorar el plan de trabajo para no correr a última hora con la actualización de datos que nos pueden exponer a errores.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buena área</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Lia con muy buena dirección a su equipo humano, buena apertura a las consultas y soluciones oportunas.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equipo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Ninguna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Buen equipo!!!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Brindar capacitación de Imputaciones  reservas y ordenes de mantenimiento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Todo conforme</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Más capacitaciones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En mi caso, ayudaría mucho tener acceso a las bases de datos relacionadas a costos y gastos. Capacitación sobre la estructura de costos y gastos. Conocer cómo es el proceso para la elaboración del presupuesto de mano de obra y gastos de gerencia.</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Se debe generar el reporte de costo del valor de la $/</a:t>
            </a:r>
            <a:r>
              <a:rPr lang="es-ES" sz="1500" dirty="0" err="1">
                <a:solidFill>
                  <a:schemeClr val="bg1">
                    <a:lumMod val="50000"/>
                  </a:schemeClr>
                </a:solidFill>
                <a:latin typeface="Arial" panose="020B0604020202020204" pitchFamily="34" charset="0"/>
                <a:ea typeface="Verdana" charset="0"/>
                <a:cs typeface="Arial" panose="020B0604020202020204" pitchFamily="34" charset="0"/>
              </a:rPr>
              <a:t>Tn</a:t>
            </a:r>
            <a:r>
              <a:rPr lang="es-ES" sz="1500" dirty="0">
                <a:solidFill>
                  <a:schemeClr val="bg1">
                    <a:lumMod val="50000"/>
                  </a:schemeClr>
                </a:solidFill>
                <a:latin typeface="Arial" panose="020B0604020202020204" pitchFamily="34" charset="0"/>
                <a:ea typeface="Verdana" charset="0"/>
                <a:cs typeface="Arial" panose="020B0604020202020204" pitchFamily="34" charset="0"/>
              </a:rPr>
              <a:t> según cada equipo turno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Siempre dispuestos a apoyar y resolver dudas</a:t>
            </a:r>
          </a:p>
          <a:p>
            <a:pPr algn="just"/>
            <a:endParaRPr lang="es-ES"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4663236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dondear rectángulo de esquina diagonal 10">
            <a:extLst>
              <a:ext uri="{FF2B5EF4-FFF2-40B4-BE49-F238E27FC236}">
                <a16:creationId xmlns:a16="http://schemas.microsoft.com/office/drawing/2014/main" id="{68E45BB1-0D41-CF45-B1EE-0F63AC9AB321}"/>
              </a:ext>
            </a:extLst>
          </p:cNvPr>
          <p:cNvSpPr/>
          <p:nvPr/>
        </p:nvSpPr>
        <p:spPr>
          <a:xfrm>
            <a:off x="319489" y="308472"/>
            <a:ext cx="5166911" cy="6235547"/>
          </a:xfrm>
          <a:prstGeom prst="round2DiagRect">
            <a:avLst>
              <a:gd name="adj1" fmla="val 8071"/>
              <a:gd name="adj2" fmla="val 0"/>
            </a:avLst>
          </a:prstGeom>
          <a:blipFill dpi="0" rotWithShape="1">
            <a:blip r:embed="rId2"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3"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6007475"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Compras</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Tree>
    <p:extLst>
      <p:ext uri="{BB962C8B-B14F-4D97-AF65-F5344CB8AC3E}">
        <p14:creationId xmlns:p14="http://schemas.microsoft.com/office/powerpoint/2010/main" val="5016639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04245"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Compras</a:t>
            </a:r>
          </a:p>
        </p:txBody>
      </p:sp>
      <p:sp>
        <p:nvSpPr>
          <p:cNvPr id="12" name="Título 1"/>
          <p:cNvSpPr txBox="1">
            <a:spLocks/>
          </p:cNvSpPr>
          <p:nvPr/>
        </p:nvSpPr>
        <p:spPr>
          <a:xfrm>
            <a:off x="370685" y="757277"/>
            <a:ext cx="4977169" cy="24910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63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16" name="Tabla 15">
            <a:extLst>
              <a:ext uri="{FF2B5EF4-FFF2-40B4-BE49-F238E27FC236}">
                <a16:creationId xmlns:a16="http://schemas.microsoft.com/office/drawing/2014/main" id="{94AAF1D1-B73C-D6AB-7393-C0467538EE26}"/>
              </a:ext>
            </a:extLst>
          </p:cNvPr>
          <p:cNvGraphicFramePr>
            <a:graphicFrameLocks noGrp="1"/>
          </p:cNvGraphicFramePr>
          <p:nvPr/>
        </p:nvGraphicFramePr>
        <p:xfrm>
          <a:off x="401241" y="1061519"/>
          <a:ext cx="5454613" cy="2432050"/>
        </p:xfrm>
        <a:graphic>
          <a:graphicData uri="http://schemas.openxmlformats.org/drawingml/2006/table">
            <a:tbl>
              <a:tblPr>
                <a:tableStyleId>{5C22544A-7EE6-4342-B048-85BDC9FD1C3A}</a:tableStyleId>
              </a:tblPr>
              <a:tblGrid>
                <a:gridCol w="615003">
                  <a:extLst>
                    <a:ext uri="{9D8B030D-6E8A-4147-A177-3AD203B41FA5}">
                      <a16:colId xmlns:a16="http://schemas.microsoft.com/office/drawing/2014/main" val="3902627192"/>
                    </a:ext>
                  </a:extLst>
                </a:gridCol>
                <a:gridCol w="3372739">
                  <a:extLst>
                    <a:ext uri="{9D8B030D-6E8A-4147-A177-3AD203B41FA5}">
                      <a16:colId xmlns:a16="http://schemas.microsoft.com/office/drawing/2014/main" val="772756360"/>
                    </a:ext>
                  </a:extLst>
                </a:gridCol>
                <a:gridCol w="876470">
                  <a:extLst>
                    <a:ext uri="{9D8B030D-6E8A-4147-A177-3AD203B41FA5}">
                      <a16:colId xmlns:a16="http://schemas.microsoft.com/office/drawing/2014/main" val="2850687990"/>
                    </a:ext>
                  </a:extLst>
                </a:gridCol>
                <a:gridCol w="590401">
                  <a:extLst>
                    <a:ext uri="{9D8B030D-6E8A-4147-A177-3AD203B41FA5}">
                      <a16:colId xmlns:a16="http://schemas.microsoft.com/office/drawing/2014/main" val="2966676846"/>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3623193255"/>
                  </a:ext>
                </a:extLst>
              </a:tr>
              <a:tr h="184150">
                <a:tc>
                  <a:txBody>
                    <a:bodyPr/>
                    <a:lstStyle/>
                    <a:p>
                      <a:pPr algn="ctr" fontAlgn="b"/>
                      <a:r>
                        <a:rPr lang="es-PE" sz="1100" b="0" i="0" u="none" strike="noStrike" dirty="0">
                          <a:solidFill>
                            <a:srgbClr val="000000"/>
                          </a:solidFill>
                          <a:effectLst/>
                          <a:latin typeface="Calibri" panose="020F0502020204030204" pitchFamily="34" charset="0"/>
                        </a:rPr>
                        <a:t>56</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Generación de códigos y proveedores en el sistema(Planificación de Materiales)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3.911</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1235278507"/>
                  </a:ext>
                </a:extLst>
              </a:tr>
              <a:tr h="184150">
                <a:tc>
                  <a:txBody>
                    <a:bodyPr/>
                    <a:lstStyle/>
                    <a:p>
                      <a:pPr algn="ctr" fontAlgn="b"/>
                      <a:r>
                        <a:rPr lang="es-PE" sz="1100" b="0" i="0" u="none" strike="noStrike">
                          <a:solidFill>
                            <a:srgbClr val="000000"/>
                          </a:solidFill>
                          <a:effectLst/>
                          <a:latin typeface="Calibri" panose="020F0502020204030204" pitchFamily="34" charset="0"/>
                        </a:rPr>
                        <a:t>58</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Comunicación oportuna y atención de sus solicitudes (puntual, emergencia y urgencia) (Servicios)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3.509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2769454856"/>
                  </a:ext>
                </a:extLst>
              </a:tr>
              <a:tr h="184150">
                <a:tc>
                  <a:txBody>
                    <a:bodyPr/>
                    <a:lstStyle/>
                    <a:p>
                      <a:pPr algn="ctr" fontAlgn="b"/>
                      <a:r>
                        <a:rPr lang="es-PE" sz="1100" b="0" i="0" u="none" strike="noStrike">
                          <a:solidFill>
                            <a:srgbClr val="000000"/>
                          </a:solidFill>
                          <a:effectLst/>
                          <a:latin typeface="Calibri" panose="020F0502020204030204" pitchFamily="34" charset="0"/>
                        </a:rPr>
                        <a:t>59</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Gestión de Contratación de Servicios y Licitaciones (Servicios)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3.509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2263354367"/>
                  </a:ext>
                </a:extLst>
              </a:tr>
              <a:tr h="184150">
                <a:tc>
                  <a:txBody>
                    <a:bodyPr/>
                    <a:lstStyle/>
                    <a:p>
                      <a:pPr algn="ctr" fontAlgn="b"/>
                      <a:r>
                        <a:rPr lang="es-PE" sz="1100" b="0" i="0" u="none" strike="noStrike">
                          <a:solidFill>
                            <a:srgbClr val="000000"/>
                          </a:solidFill>
                          <a:effectLst/>
                          <a:latin typeface="Calibri" panose="020F0502020204030204" pitchFamily="34" charset="0"/>
                        </a:rPr>
                        <a:t>60</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Conocimiento de Materiales y Proveedores (Compras)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3.364</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1584937885"/>
                  </a:ext>
                </a:extLst>
              </a:tr>
              <a:tr h="184150">
                <a:tc>
                  <a:txBody>
                    <a:bodyPr/>
                    <a:lstStyle/>
                    <a:p>
                      <a:pPr algn="ctr" fontAlgn="b"/>
                      <a:r>
                        <a:rPr lang="es-PE" sz="1100" b="0" i="0" u="none" strike="noStrike">
                          <a:solidFill>
                            <a:srgbClr val="000000"/>
                          </a:solidFill>
                          <a:effectLst/>
                          <a:latin typeface="Calibri" panose="020F0502020204030204" pitchFamily="34" charset="0"/>
                        </a:rPr>
                        <a:t>61</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Generación de SP Automáticas por MRP (Planificación de Materiales)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3.308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4234752187"/>
                  </a:ext>
                </a:extLst>
              </a:tr>
              <a:tr h="184150">
                <a:tc>
                  <a:txBody>
                    <a:bodyPr/>
                    <a:lstStyle/>
                    <a:p>
                      <a:pPr algn="ctr" fontAlgn="b"/>
                      <a:r>
                        <a:rPr lang="es-PE" sz="1100" b="0" i="0" u="none" strike="noStrike">
                          <a:solidFill>
                            <a:srgbClr val="000000"/>
                          </a:solidFill>
                          <a:effectLst/>
                          <a:latin typeface="Calibri" panose="020F0502020204030204" pitchFamily="34" charset="0"/>
                        </a:rPr>
                        <a:t>62</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Búsqueda y contratación de nuevos proveedores (Servicios)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3.264</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2374660923"/>
                  </a:ext>
                </a:extLst>
              </a:tr>
              <a:tr h="184150">
                <a:tc>
                  <a:txBody>
                    <a:bodyPr/>
                    <a:lstStyle/>
                    <a:p>
                      <a:pPr algn="ctr" fontAlgn="b"/>
                      <a:r>
                        <a:rPr lang="es-PE" sz="1100" b="0" i="0" u="none" strike="noStrike">
                          <a:solidFill>
                            <a:srgbClr val="000000"/>
                          </a:solidFill>
                          <a:effectLst/>
                          <a:latin typeface="Calibri" panose="020F0502020204030204" pitchFamily="34" charset="0"/>
                        </a:rPr>
                        <a:t>63</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Comunicación oportuna y atención de sus solicitudes (Compras)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3.196</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3142800022"/>
                  </a:ext>
                </a:extLst>
              </a:tr>
            </a:tbl>
          </a:graphicData>
        </a:graphic>
      </p:graphicFrame>
      <p:graphicFrame>
        <p:nvGraphicFramePr>
          <p:cNvPr id="4" name="Gráfico 3">
            <a:extLst>
              <a:ext uri="{FF2B5EF4-FFF2-40B4-BE49-F238E27FC236}">
                <a16:creationId xmlns:a16="http://schemas.microsoft.com/office/drawing/2014/main" id="{F23BFB93-5B4F-491F-AC51-302AF88691C7}"/>
              </a:ext>
            </a:extLst>
          </p:cNvPr>
          <p:cNvGraphicFramePr>
            <a:graphicFrameLocks/>
          </p:cNvGraphicFramePr>
          <p:nvPr/>
        </p:nvGraphicFramePr>
        <p:xfrm>
          <a:off x="763769" y="3672345"/>
          <a:ext cx="4729555" cy="278298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Gráfico 4">
            <a:extLst>
              <a:ext uri="{FF2B5EF4-FFF2-40B4-BE49-F238E27FC236}">
                <a16:creationId xmlns:a16="http://schemas.microsoft.com/office/drawing/2014/main" id="{8015E1B8-3B66-FF71-397A-F5ADF14D1498}"/>
              </a:ext>
            </a:extLst>
          </p:cNvPr>
          <p:cNvGraphicFramePr>
            <a:graphicFrameLocks/>
          </p:cNvGraphicFramePr>
          <p:nvPr/>
        </p:nvGraphicFramePr>
        <p:xfrm>
          <a:off x="6835295" y="981141"/>
          <a:ext cx="4035905" cy="238523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9" name="Gráfico 8">
            <a:extLst>
              <a:ext uri="{FF2B5EF4-FFF2-40B4-BE49-F238E27FC236}">
                <a16:creationId xmlns:a16="http://schemas.microsoft.com/office/drawing/2014/main" id="{2FA35B58-A444-41A5-947B-169CBC7A5A39}"/>
              </a:ext>
            </a:extLst>
          </p:cNvPr>
          <p:cNvGraphicFramePr>
            <a:graphicFrameLocks/>
          </p:cNvGraphicFramePr>
          <p:nvPr/>
        </p:nvGraphicFramePr>
        <p:xfrm>
          <a:off x="6834715" y="3658338"/>
          <a:ext cx="3934885" cy="2705515"/>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9421049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Gráfico 8">
            <a:extLst>
              <a:ext uri="{FF2B5EF4-FFF2-40B4-BE49-F238E27FC236}">
                <a16:creationId xmlns:a16="http://schemas.microsoft.com/office/drawing/2014/main" id="{2D1B3061-5A42-483C-99E2-EED4D070B27A}"/>
              </a:ext>
            </a:extLst>
          </p:cNvPr>
          <p:cNvGraphicFramePr>
            <a:graphicFrameLocks/>
          </p:cNvGraphicFramePr>
          <p:nvPr/>
        </p:nvGraphicFramePr>
        <p:xfrm>
          <a:off x="269085" y="2470342"/>
          <a:ext cx="6592177" cy="2680507"/>
        </p:xfrm>
        <a:graphic>
          <a:graphicData uri="http://schemas.openxmlformats.org/drawingml/2006/chart">
            <c:chart xmlns:c="http://schemas.openxmlformats.org/drawingml/2006/chart" xmlns:r="http://schemas.openxmlformats.org/officeDocument/2006/relationships" r:id="rId2"/>
          </a:graphicData>
        </a:graphic>
      </p:graphicFrame>
      <p:cxnSp>
        <p:nvCxnSpPr>
          <p:cNvPr id="11" name="Conector recto 10"/>
          <p:cNvCxnSpPr>
            <a:cxnSpLocks/>
          </p:cNvCxnSpPr>
          <p:nvPr/>
        </p:nvCxnSpPr>
        <p:spPr>
          <a:xfrm>
            <a:off x="370686" y="677553"/>
            <a:ext cx="11420072"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Compras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7" name="CuadroTexto 6">
            <a:extLst>
              <a:ext uri="{FF2B5EF4-FFF2-40B4-BE49-F238E27FC236}">
                <a16:creationId xmlns:a16="http://schemas.microsoft.com/office/drawing/2014/main" id="{CA977A56-93D7-1C2B-7130-BCC8DC42D28A}"/>
              </a:ext>
            </a:extLst>
          </p:cNvPr>
          <p:cNvSpPr txBox="1"/>
          <p:nvPr/>
        </p:nvSpPr>
        <p:spPr>
          <a:xfrm>
            <a:off x="7575716" y="811219"/>
            <a:ext cx="3825214" cy="323165"/>
          </a:xfrm>
          <a:prstGeom prst="rect">
            <a:avLst/>
          </a:prstGeom>
          <a:noFill/>
        </p:spPr>
        <p:txBody>
          <a:bodyPr wrap="none" rtlCol="0">
            <a:spAutoFit/>
          </a:bodyPr>
          <a:lstStyle/>
          <a:p>
            <a:pPr algn="ctr"/>
            <a:r>
              <a:rPr lang="es-PE" sz="1500" b="1" i="0" u="none" strike="noStrike" kern="1200" cap="none" spc="0" normalizeH="0" baseline="0" dirty="0">
                <a:solidFill>
                  <a:schemeClr val="tx1"/>
                </a:solidFill>
              </a:rPr>
              <a:t>Satisfacción</a:t>
            </a:r>
            <a:r>
              <a:rPr lang="en-US" sz="1500" b="1" i="0" u="none" strike="noStrike" kern="1200" cap="none" spc="0" normalizeH="0" baseline="0" dirty="0">
                <a:solidFill>
                  <a:schemeClr val="tx1"/>
                </a:solidFill>
              </a:rPr>
              <a:t> </a:t>
            </a:r>
            <a:r>
              <a:rPr lang="es-PE" sz="1500" b="1" i="0" u="none" strike="noStrike" kern="1200" cap="none" spc="0" normalizeH="0" baseline="0" dirty="0">
                <a:solidFill>
                  <a:schemeClr val="tx1"/>
                </a:solidFill>
              </a:rPr>
              <a:t>por</a:t>
            </a:r>
            <a:r>
              <a:rPr lang="en-US" sz="1500" b="1" i="0" u="none" strike="noStrike" kern="1200" cap="none" spc="0" normalizeH="0" baseline="0" dirty="0">
                <a:solidFill>
                  <a:schemeClr val="tx1"/>
                </a:solidFill>
              </a:rPr>
              <a:t> </a:t>
            </a:r>
            <a:r>
              <a:rPr lang="es-PE" sz="1500" b="1" i="0" u="none" strike="noStrike" kern="1200" cap="none" spc="0" normalizeH="0" baseline="0" dirty="0">
                <a:solidFill>
                  <a:schemeClr val="tx1"/>
                </a:solidFill>
              </a:rPr>
              <a:t>Gerencias</a:t>
            </a:r>
            <a:r>
              <a:rPr lang="en-US" sz="1500" b="1" i="0" u="none" strike="noStrike" kern="1200" cap="none" spc="0" normalizeH="0" baseline="0" dirty="0">
                <a:solidFill>
                  <a:schemeClr val="tx1"/>
                </a:solidFill>
              </a:rPr>
              <a:t> sin </a:t>
            </a:r>
            <a:r>
              <a:rPr lang="es-PE" sz="1500" b="1" i="0" u="none" strike="noStrike" kern="1200" cap="none" spc="0" normalizeH="0" baseline="0" dirty="0">
                <a:solidFill>
                  <a:schemeClr val="tx1"/>
                </a:solidFill>
              </a:rPr>
              <a:t>Autoevaluación</a:t>
            </a:r>
          </a:p>
        </p:txBody>
      </p:sp>
      <p:sp>
        <p:nvSpPr>
          <p:cNvPr id="4" name="CuadroTexto 3">
            <a:extLst>
              <a:ext uri="{FF2B5EF4-FFF2-40B4-BE49-F238E27FC236}">
                <a16:creationId xmlns:a16="http://schemas.microsoft.com/office/drawing/2014/main" id="{243EFB1E-CEB7-3587-80A7-9E64C2FBD531}"/>
              </a:ext>
            </a:extLst>
          </p:cNvPr>
          <p:cNvSpPr txBox="1"/>
          <p:nvPr/>
        </p:nvSpPr>
        <p:spPr>
          <a:xfrm>
            <a:off x="1266331" y="4564919"/>
            <a:ext cx="598241" cy="307777"/>
          </a:xfrm>
          <a:prstGeom prst="rect">
            <a:avLst/>
          </a:prstGeom>
          <a:solidFill>
            <a:srgbClr val="92D050"/>
          </a:solidFill>
        </p:spPr>
        <p:txBody>
          <a:bodyPr wrap="none" rtlCol="0">
            <a:spAutoFit/>
          </a:bodyPr>
          <a:lstStyle/>
          <a:p>
            <a:r>
              <a:rPr lang="es-PE" sz="1400" b="1" dirty="0">
                <a:solidFill>
                  <a:schemeClr val="bg1"/>
                </a:solidFill>
              </a:rPr>
              <a:t>3.609</a:t>
            </a:r>
          </a:p>
        </p:txBody>
      </p:sp>
      <p:sp>
        <p:nvSpPr>
          <p:cNvPr id="5" name="CuadroTexto 4">
            <a:extLst>
              <a:ext uri="{FF2B5EF4-FFF2-40B4-BE49-F238E27FC236}">
                <a16:creationId xmlns:a16="http://schemas.microsoft.com/office/drawing/2014/main" id="{C47CA13D-A1CF-60A3-2378-6176AA667F9A}"/>
              </a:ext>
            </a:extLst>
          </p:cNvPr>
          <p:cNvSpPr txBox="1"/>
          <p:nvPr/>
        </p:nvSpPr>
        <p:spPr>
          <a:xfrm>
            <a:off x="2621887" y="4562184"/>
            <a:ext cx="598241" cy="307777"/>
          </a:xfrm>
          <a:prstGeom prst="rect">
            <a:avLst/>
          </a:prstGeom>
          <a:solidFill>
            <a:srgbClr val="92D050"/>
          </a:solidFill>
        </p:spPr>
        <p:txBody>
          <a:bodyPr wrap="none" rtlCol="0">
            <a:spAutoFit/>
          </a:bodyPr>
          <a:lstStyle/>
          <a:p>
            <a:r>
              <a:rPr lang="es-PE" sz="1400" b="1" dirty="0">
                <a:solidFill>
                  <a:schemeClr val="bg1"/>
                </a:solidFill>
              </a:rPr>
              <a:t>3.352</a:t>
            </a:r>
          </a:p>
        </p:txBody>
      </p:sp>
      <p:sp>
        <p:nvSpPr>
          <p:cNvPr id="6" name="CuadroTexto 5">
            <a:extLst>
              <a:ext uri="{FF2B5EF4-FFF2-40B4-BE49-F238E27FC236}">
                <a16:creationId xmlns:a16="http://schemas.microsoft.com/office/drawing/2014/main" id="{97576B78-C591-563A-76FE-7C93682AF21B}"/>
              </a:ext>
            </a:extLst>
          </p:cNvPr>
          <p:cNvSpPr txBox="1"/>
          <p:nvPr/>
        </p:nvSpPr>
        <p:spPr>
          <a:xfrm>
            <a:off x="4741574" y="4577526"/>
            <a:ext cx="598241" cy="307777"/>
          </a:xfrm>
          <a:prstGeom prst="rect">
            <a:avLst/>
          </a:prstGeom>
          <a:solidFill>
            <a:srgbClr val="92D050"/>
          </a:solidFill>
        </p:spPr>
        <p:txBody>
          <a:bodyPr wrap="none" rtlCol="0">
            <a:spAutoFit/>
          </a:bodyPr>
          <a:lstStyle/>
          <a:p>
            <a:r>
              <a:rPr lang="es-PE" sz="1400" b="1" dirty="0">
                <a:solidFill>
                  <a:schemeClr val="bg1"/>
                </a:solidFill>
              </a:rPr>
              <a:t>3.379</a:t>
            </a:r>
          </a:p>
        </p:txBody>
      </p:sp>
      <p:graphicFrame>
        <p:nvGraphicFramePr>
          <p:cNvPr id="12" name="Gráfico 11">
            <a:extLst>
              <a:ext uri="{FF2B5EF4-FFF2-40B4-BE49-F238E27FC236}">
                <a16:creationId xmlns:a16="http://schemas.microsoft.com/office/drawing/2014/main" id="{7D5E694D-282A-9A52-4ABF-FA14D75BDDCA}"/>
              </a:ext>
            </a:extLst>
          </p:cNvPr>
          <p:cNvGraphicFramePr>
            <a:graphicFrameLocks/>
          </p:cNvGraphicFramePr>
          <p:nvPr/>
        </p:nvGraphicFramePr>
        <p:xfrm>
          <a:off x="7097423" y="1217940"/>
          <a:ext cx="4789777" cy="1612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5" name="Gráfico 14">
            <a:extLst>
              <a:ext uri="{FF2B5EF4-FFF2-40B4-BE49-F238E27FC236}">
                <a16:creationId xmlns:a16="http://schemas.microsoft.com/office/drawing/2014/main" id="{F7CAE794-96D0-7CA2-CB16-25600739A1C6}"/>
              </a:ext>
            </a:extLst>
          </p:cNvPr>
          <p:cNvGraphicFramePr>
            <a:graphicFrameLocks/>
          </p:cNvGraphicFramePr>
          <p:nvPr/>
        </p:nvGraphicFramePr>
        <p:xfrm>
          <a:off x="7097423" y="2952882"/>
          <a:ext cx="4805017" cy="17068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6" name="Gráfico 15">
            <a:extLst>
              <a:ext uri="{FF2B5EF4-FFF2-40B4-BE49-F238E27FC236}">
                <a16:creationId xmlns:a16="http://schemas.microsoft.com/office/drawing/2014/main" id="{C2594FDF-CBC2-63C7-B2E6-F512416C0B52}"/>
              </a:ext>
            </a:extLst>
          </p:cNvPr>
          <p:cNvGraphicFramePr>
            <a:graphicFrameLocks/>
          </p:cNvGraphicFramePr>
          <p:nvPr/>
        </p:nvGraphicFramePr>
        <p:xfrm>
          <a:off x="7082183" y="4782265"/>
          <a:ext cx="4805017" cy="161279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553321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Compras</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5447645"/>
          </a:xfrm>
          <a:prstGeom prst="rect">
            <a:avLst/>
          </a:prstGeom>
        </p:spPr>
        <p:txBody>
          <a:bodyPr wrap="square">
            <a:spAutoFit/>
          </a:bodyPr>
          <a:lstStyle/>
          <a:p>
            <a:pPr marL="171450" indent="-171450" algn="just">
              <a:buFont typeface="Wingdings" panose="05000000000000000000" pitchFamily="2" charset="2"/>
              <a:buChar char="v"/>
            </a:pPr>
            <a:r>
              <a:rPr lang="es-ES" sz="1200" b="1" dirty="0">
                <a:solidFill>
                  <a:schemeClr val="bg1">
                    <a:lumMod val="50000"/>
                  </a:schemeClr>
                </a:solidFill>
                <a:latin typeface="Arial" panose="020B0604020202020204" pitchFamily="34" charset="0"/>
                <a:ea typeface="Verdana" charset="0"/>
                <a:cs typeface="Arial" panose="020B0604020202020204" pitchFamily="34" charset="0"/>
              </a:rPr>
              <a:t>Planificación de materiales: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Mayor seguimiento a las OC generadas y que se cumplan los plazos específicos. Además, se debe de informar cuando se reprograme la fecha de entrega de materiales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El equipo de planificación de materiales debería realizar reuniones mensuales sobre estatus de contratos: actualización de plan de entrega, cierre de contratos, generación de nuevos contratos, entre otros.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Hace unos meses están enviando el estatus de MRP de los insumos químicos. Mantener dicha forma de reporte y que sea el resultado entre una revisión con el equipo de producción, en caso de que se necesiten realizar acuerdos, se hagan inmediatamente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 tiene oportunidad de mejora en la revisión de materiales solicitados de manera repetitiva y así agilizar el poder contar con materiales en stock, claro esta previa evaluación.</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Tenemos problemas con el MRP, no se generan las SP.</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 debe trabajar en mejorar los tiempos de entrega con proveedores, así como negociar la tarifa de cada uno. De igual manera, el seguimiento de las </a:t>
            </a:r>
            <a:r>
              <a:rPr lang="es-ES" sz="1200" dirty="0" err="1">
                <a:solidFill>
                  <a:schemeClr val="bg1">
                    <a:lumMod val="50000"/>
                  </a:schemeClr>
                </a:solidFill>
                <a:latin typeface="Arial" panose="020B0604020202020204" pitchFamily="34" charset="0"/>
                <a:ea typeface="Verdana" charset="0"/>
                <a:cs typeface="Arial" panose="020B0604020202020204" pitchFamily="34" charset="0"/>
              </a:rPr>
              <a:t>SP´s</a:t>
            </a:r>
            <a:r>
              <a:rPr lang="es-ES" sz="1200" dirty="0">
                <a:solidFill>
                  <a:schemeClr val="bg1">
                    <a:lumMod val="50000"/>
                  </a:schemeClr>
                </a:solidFill>
                <a:latin typeface="Arial" panose="020B0604020202020204" pitchFamily="34" charset="0"/>
                <a:ea typeface="Verdana" charset="0"/>
                <a:cs typeface="Arial" panose="020B0604020202020204" pitchFamily="34" charset="0"/>
              </a:rPr>
              <a:t> generadas y la atención oportuna."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 debería lograr hacer más contratos de los repuestos, hay oportunidad en los pernos y baterías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Junior el mejor</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seguir así en la creación de códigos.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No cambiar a cada rato de proveedor</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Es importante la visita del área a fundos, para realizar coordinaciones específicas de las necesidades y evitar contratiempos cuando se realizan las solicitudes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mejorar la MRP , según la criticidad del requerimiento por la parte usuaria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Agilizar los procesos de atención de servicios y SP.</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Seguir reforzando los procesos.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Por favor, que puedan revisar con mayor celeridad a los correos.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 negociación en Compra de balones de gas actualmente nosotros tenemos que trasladar balones llenos hacia los comedores y retornar los vacíos a Montelima,  Al parecer MRP no funciona con Balones de gas, Insumos de limpieza no llegan a tiempo , se tiene que comprar de caja chica para atender demanda y luego regularizar</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 debe ver la forma de mejorar la automatización de las SP por MRP debido a que el MRP muchas veces no genera las SP y además no son atendidas. Las SP por MRP se vuelven SP comunes cuando deben seguir el proceso de liberación común.</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Considero que sería beneficioso fortalecer la comunicación entre nuestras áreas para optimizar los procesos.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Mayor agilidad con las compras </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10762698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Compras</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69329"/>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997022"/>
            <a:ext cx="10582810" cy="5262979"/>
          </a:xfrm>
          <a:prstGeom prst="rect">
            <a:avLst/>
          </a:prstGeom>
        </p:spPr>
        <p:txBody>
          <a:bodyPr wrap="square">
            <a:spAutoFit/>
          </a:bodyPr>
          <a:lstStyle/>
          <a:p>
            <a:pPr marL="171450" indent="-171450" algn="just">
              <a:buFont typeface="Wingdings" panose="05000000000000000000" pitchFamily="2" charset="2"/>
              <a:buChar char="v"/>
            </a:pPr>
            <a:r>
              <a:rPr lang="es-ES" sz="1200" b="1" dirty="0">
                <a:solidFill>
                  <a:schemeClr val="bg1">
                    <a:lumMod val="50000"/>
                  </a:schemeClr>
                </a:solidFill>
                <a:latin typeface="Arial" panose="020B0604020202020204" pitchFamily="34" charset="0"/>
                <a:ea typeface="Verdana" charset="0"/>
                <a:cs typeface="Arial" panose="020B0604020202020204" pitchFamily="34" charset="0"/>
              </a:rPr>
              <a:t>Compras: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Mayor comunicación de cambios de fechas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Mejorar los tiempos de generación de OC y tiempos de entrega de mercadería. Asimismo, mejorar e la trazabilidad y seguimiento de las OC.</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*Oportunidad de mejora a nivel comunicación de los compradores hacia las áreas, en varias ocasiones se ha tenido que estar enviando correos para revisión de las SP a pesar de que en su proceso ya se indican días </a:t>
            </a:r>
            <a:r>
              <a:rPr lang="es-ES" sz="1200" dirty="0" err="1">
                <a:solidFill>
                  <a:schemeClr val="bg1">
                    <a:lumMod val="50000"/>
                  </a:schemeClr>
                </a:solidFill>
                <a:latin typeface="Arial" panose="020B0604020202020204" pitchFamily="34" charset="0"/>
                <a:ea typeface="Verdana" charset="0"/>
                <a:cs typeface="Arial" panose="020B0604020202020204" pitchFamily="34" charset="0"/>
              </a:rPr>
              <a:t>establecidos.SP</a:t>
            </a:r>
            <a:r>
              <a:rPr lang="es-ES" sz="1200" dirty="0">
                <a:solidFill>
                  <a:schemeClr val="bg1">
                    <a:lumMod val="50000"/>
                  </a:schemeClr>
                </a:solidFill>
                <a:latin typeface="Arial" panose="020B0604020202020204" pitchFamily="34" charset="0"/>
                <a:ea typeface="Verdana" charset="0"/>
                <a:cs typeface="Arial" panose="020B0604020202020204" pitchFamily="34" charset="0"/>
              </a:rPr>
              <a:t> rechazadas sin justificación adecuada.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Aun el personal no cumple con los tiempos de atención de las compras.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Falta una transferencia solida de información cada vez que cambia el personal de compras.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Revisar información de proveedores, evaluar qué opciones de proveedores se tiene en el mercado local y en azucareras.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 debería buscar nuevos proveedores, en los comparativos siempre son los mismos proveedores. Por otra parte, deberían enviar reportes de estatus de las compras cada semana y si hay retraso que justifique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La atención no es oportuna, usuario tiene que estar recordando la compra del material solicitado, no hay comunicación con el usuario sobre materiales que desconozcan. Buscar la opción en la mayoría de las veces ha generado mayor gasto el volver a realizar la actividad.</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Tener más comunicación con el usuario ya que tenemos bastantes problemas con las llegadas de materiales al almacén fueras de medidas. No comunican cuando hacen el cambio de compradores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 tiene que contratar compradores con experiencia en metal mecánica, muchas veces asignar compras o fabricación de repuesto a contratista que demoran en entregar 1 mes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Es importante la visita a fundo Lobo para las coordinaciones específicas y evitar contratiempos en las solicitudes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dar mayor soporte en las emergencias de abastecimiento de materiales.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Agilizar la tención de SP</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Reforzar el conocimiento de materiales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Debe Mejorar</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No hay retroalimentación en el status de las compras, nosotros tenemos que revisar para ver si un material esta atrasado o no ha sido atendido a tiempo. En ocasiones donde se tiene un material con indicador 3, este se vuelve indicador 1 o 2 al no poder ser atendido en su momento. Se requiere mayor comunicación con el área usuaria. Este año se solicitaron cotizaciones para la compra de materiales del PB2025 y no se atendió este requerimiento. Se indicaron fechas, pero nunca se cumplió con la entrega de lo acordado, con lo cual hay probabilidad de retrasos de las actividades que nacen automáticamente en el SAP. Durante la emergencia (sequia) si apoyaron con las SP por emergencia y con la entrega de los materiales de manera oportuna.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No hay información de como va la adquisición de los productos </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89415083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Compras</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69329"/>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06258"/>
            <a:ext cx="10582810" cy="4701287"/>
          </a:xfrm>
          <a:prstGeom prst="rect">
            <a:avLst/>
          </a:prstGeom>
        </p:spPr>
        <p:txBody>
          <a:bodyPr wrap="square">
            <a:spAutoFit/>
          </a:bodyPr>
          <a:lstStyle/>
          <a:p>
            <a:pPr algn="just"/>
            <a:r>
              <a:rPr lang="es-ES" sz="1150" dirty="0">
                <a:solidFill>
                  <a:schemeClr val="bg1">
                    <a:lumMod val="50000"/>
                  </a:schemeClr>
                </a:solidFill>
                <a:latin typeface="Arial" panose="020B0604020202020204" pitchFamily="34" charset="0"/>
                <a:ea typeface="Verdana" charset="0"/>
                <a:cs typeface="Arial" panose="020B0604020202020204" pitchFamily="34" charset="0"/>
              </a:rPr>
              <a:t>* </a:t>
            </a:r>
            <a:r>
              <a:rPr lang="es-ES" sz="1200" b="1" dirty="0">
                <a:solidFill>
                  <a:schemeClr val="bg1">
                    <a:lumMod val="50000"/>
                  </a:schemeClr>
                </a:solidFill>
                <a:latin typeface="Arial" panose="020B0604020202020204" pitchFamily="34" charset="0"/>
                <a:ea typeface="Verdana" charset="0"/>
                <a:cs typeface="Arial" panose="020B0604020202020204" pitchFamily="34" charset="0"/>
              </a:rPr>
              <a:t>Servicios:</a:t>
            </a:r>
            <a:endParaRPr lang="es-PE" sz="1200" b="1"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No se ha sentido alguna mejorara o gestión en todo el 2024.</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El tiempo de entrega de cuadros comparativos de servicios, para producción, se está cumpliendo según procedimiento. Trabajemos para que esto se mantenga para los servicios de la parada anual</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ok</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Oportunidad de mejora a nivel comunicación de los compradores hacia las áreas, no se generan OS en los tiempos adecuados, falta de respuesta de los correos enviados, lo que genera que en varias oportunidades nosotros mismos tengamos que realizar búsquedas de proveedores y realizar análisis debido a no podemos detener los servicios.</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Se puede mejorar en la gestión de cierre del servicio.</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La atención de Jhordy y Deyni a mejorado bastante. Abel C. también es un buen </a:t>
            </a:r>
            <a:r>
              <a:rPr lang="es-ES" sz="1150" dirty="0" err="1">
                <a:solidFill>
                  <a:schemeClr val="bg1">
                    <a:lumMod val="50000"/>
                  </a:schemeClr>
                </a:solidFill>
                <a:latin typeface="Arial" panose="020B0604020202020204" pitchFamily="34" charset="0"/>
                <a:ea typeface="Verdana" charset="0"/>
                <a:cs typeface="Arial" panose="020B0604020202020204" pitchFamily="34" charset="0"/>
              </a:rPr>
              <a:t>fit</a:t>
            </a:r>
            <a:r>
              <a:rPr lang="es-ES" sz="1150" dirty="0">
                <a:solidFill>
                  <a:schemeClr val="bg1">
                    <a:lumMod val="50000"/>
                  </a:schemeClr>
                </a:solidFill>
                <a:latin typeface="Arial" panose="020B0604020202020204" pitchFamily="34" charset="0"/>
                <a:ea typeface="Verdana" charset="0"/>
                <a:cs typeface="Arial" panose="020B0604020202020204" pitchFamily="34" charset="0"/>
              </a:rPr>
              <a:t> para el equipo. </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No se generaron los contratos que se solicitaron.</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Se debería buscar nuevos proveedores y mejorar los tiempos en poner las órdenes de servicio.</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Hay que recordarle al área que servicios están pendientes de ejecución y como van las cotizaciones correspondientes. Mala atención de solicitudes de servicio, se estableció un formato de servicio para mejorar la atención, sin embargo, la atención mas larga que he logrado tener es mayor a 03 meses desde que se la solicitud. Siempre se trabajan con los mismos proveedores, si se tiene mejores alternativas son muy caras y se procede por el de mala calidad de servicio.</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Tener que mejorar en la atención con el proveedor que sea más puntual a la hora de ejecutar el trabajo. </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Se tiene que evaluar bien el conocimiento de los contratistas, en mi área una contratista X envío hasta practicantes el cual no se garantiza un mantenimiento optimo a los equipos.</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Mejorar la comunicación con los usuarios</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estandarizar servicios recurrentes para agilizar los servicios solicitados </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Agilizar la búsqueda y contratación de nuevos proveedores, cumplir con los plazos que el cliente interno solicita.</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Reforzar la búsqueda de nuevos proveedores</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Debe Mejorar ,, Mucho procedimiento y cuellos de botella, Resalto y Gracias al soporte de Deyni Floreano.</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La atención en muchos casos fue oportuna y en otros tuvimos que hacerle seguimiento para su pronta atención.  Es necesario mayor retroalimentación con el * proveedor para el seguimiento y ejecución de los trabajos contratados.</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17146976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dondear rectángulo de esquina diagonal 10">
            <a:extLst>
              <a:ext uri="{FF2B5EF4-FFF2-40B4-BE49-F238E27FC236}">
                <a16:creationId xmlns:a16="http://schemas.microsoft.com/office/drawing/2014/main" id="{68E45BB1-0D41-CF45-B1EE-0F63AC9AB321}"/>
              </a:ext>
            </a:extLst>
          </p:cNvPr>
          <p:cNvSpPr/>
          <p:nvPr/>
        </p:nvSpPr>
        <p:spPr>
          <a:xfrm>
            <a:off x="319489" y="308472"/>
            <a:ext cx="5166911" cy="6235547"/>
          </a:xfrm>
          <a:prstGeom prst="round2DiagRect">
            <a:avLst>
              <a:gd name="adj1" fmla="val 8071"/>
              <a:gd name="adj2" fmla="val 0"/>
            </a:avLst>
          </a:prstGeom>
          <a:blipFill dpi="0" rotWithShape="1">
            <a:blip r:embed="rId2"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3"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6007475"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Riesgos</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Tree>
    <p:extLst>
      <p:ext uri="{BB962C8B-B14F-4D97-AF65-F5344CB8AC3E}">
        <p14:creationId xmlns:p14="http://schemas.microsoft.com/office/powerpoint/2010/main" val="408178705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Gráfico 18">
            <a:extLst>
              <a:ext uri="{FF2B5EF4-FFF2-40B4-BE49-F238E27FC236}">
                <a16:creationId xmlns:a16="http://schemas.microsoft.com/office/drawing/2014/main" id="{33DCF8FE-C69D-8DA9-55B6-38E552F99BFA}"/>
              </a:ext>
            </a:extLst>
          </p:cNvPr>
          <p:cNvGraphicFramePr>
            <a:graphicFrameLocks/>
          </p:cNvGraphicFramePr>
          <p:nvPr/>
        </p:nvGraphicFramePr>
        <p:xfrm>
          <a:off x="6076084" y="898438"/>
          <a:ext cx="5698848" cy="2680297"/>
        </p:xfrm>
        <a:graphic>
          <a:graphicData uri="http://schemas.openxmlformats.org/drawingml/2006/chart">
            <c:chart xmlns:c="http://schemas.openxmlformats.org/drawingml/2006/chart" xmlns:r="http://schemas.openxmlformats.org/officeDocument/2006/relationships" r:id="rId2"/>
          </a:graphicData>
        </a:graphic>
      </p:graphicFrame>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Riesgos</a:t>
            </a:r>
          </a:p>
        </p:txBody>
      </p:sp>
      <p:sp>
        <p:nvSpPr>
          <p:cNvPr id="12" name="Título 1"/>
          <p:cNvSpPr txBox="1">
            <a:spLocks/>
          </p:cNvSpPr>
          <p:nvPr/>
        </p:nvSpPr>
        <p:spPr>
          <a:xfrm>
            <a:off x="370685" y="797037"/>
            <a:ext cx="4977169" cy="21895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63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16" name="Tabla 15">
            <a:extLst>
              <a:ext uri="{FF2B5EF4-FFF2-40B4-BE49-F238E27FC236}">
                <a16:creationId xmlns:a16="http://schemas.microsoft.com/office/drawing/2014/main" id="{94AAF1D1-B73C-D6AB-7393-C0467538EE26}"/>
              </a:ext>
            </a:extLst>
          </p:cNvPr>
          <p:cNvGraphicFramePr>
            <a:graphicFrameLocks noGrp="1"/>
          </p:cNvGraphicFramePr>
          <p:nvPr/>
        </p:nvGraphicFramePr>
        <p:xfrm>
          <a:off x="401241" y="1061519"/>
          <a:ext cx="5519268" cy="894080"/>
        </p:xfrm>
        <a:graphic>
          <a:graphicData uri="http://schemas.openxmlformats.org/drawingml/2006/table">
            <a:tbl>
              <a:tblPr>
                <a:tableStyleId>{5C22544A-7EE6-4342-B048-85BDC9FD1C3A}</a:tableStyleId>
              </a:tblPr>
              <a:tblGrid>
                <a:gridCol w="622293">
                  <a:extLst>
                    <a:ext uri="{9D8B030D-6E8A-4147-A177-3AD203B41FA5}">
                      <a16:colId xmlns:a16="http://schemas.microsoft.com/office/drawing/2014/main" val="3902627192"/>
                    </a:ext>
                  </a:extLst>
                </a:gridCol>
                <a:gridCol w="3412717">
                  <a:extLst>
                    <a:ext uri="{9D8B030D-6E8A-4147-A177-3AD203B41FA5}">
                      <a16:colId xmlns:a16="http://schemas.microsoft.com/office/drawing/2014/main" val="772756360"/>
                    </a:ext>
                  </a:extLst>
                </a:gridCol>
                <a:gridCol w="886859">
                  <a:extLst>
                    <a:ext uri="{9D8B030D-6E8A-4147-A177-3AD203B41FA5}">
                      <a16:colId xmlns:a16="http://schemas.microsoft.com/office/drawing/2014/main" val="2850687990"/>
                    </a:ext>
                  </a:extLst>
                </a:gridCol>
                <a:gridCol w="597399">
                  <a:extLst>
                    <a:ext uri="{9D8B030D-6E8A-4147-A177-3AD203B41FA5}">
                      <a16:colId xmlns:a16="http://schemas.microsoft.com/office/drawing/2014/main" val="2966676846"/>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3623193255"/>
                  </a:ext>
                </a:extLst>
              </a:tr>
              <a:tr h="184150">
                <a:tc>
                  <a:txBody>
                    <a:bodyPr/>
                    <a:lstStyle/>
                    <a:p>
                      <a:pPr algn="ctr" fontAlgn="b"/>
                      <a:r>
                        <a:rPr lang="es-PE" sz="1100" b="0" i="0" u="none" strike="noStrike" dirty="0">
                          <a:solidFill>
                            <a:srgbClr val="000000"/>
                          </a:solidFill>
                          <a:effectLst/>
                          <a:latin typeface="Calibri" panose="020F0502020204030204" pitchFamily="34" charset="0"/>
                        </a:rPr>
                        <a:t>34</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Absolución de consultas de riesgos y éticas y emisión de reportes</a:t>
                      </a:r>
                      <a:endParaRPr lang="es-ES"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b"/>
                      <a:r>
                        <a:rPr lang="es-PE" sz="1100" b="0" i="0" u="none" strike="noStrike">
                          <a:solidFill>
                            <a:srgbClr val="000000"/>
                          </a:solidFill>
                          <a:effectLst/>
                          <a:latin typeface="Calibri" panose="020F0502020204030204" pitchFamily="34" charset="0"/>
                        </a:rPr>
                        <a:t>4.262</a:t>
                      </a:r>
                    </a:p>
                  </a:txBody>
                  <a:tcPr marL="0" marR="0" marT="0" marB="0" anchor="ctr"/>
                </a:tc>
                <a:tc>
                  <a:txBody>
                    <a:bodyPr/>
                    <a:lstStyle/>
                    <a:p>
                      <a:pPr algn="ctr" fontAlgn="b"/>
                      <a:r>
                        <a:rPr lang="es-PE" sz="1100" b="0" i="0" u="none" strike="noStrike">
                          <a:solidFill>
                            <a:srgbClr val="000000"/>
                          </a:solidFill>
                          <a:effectLst/>
                          <a:latin typeface="Calibri" panose="020F0502020204030204" pitchFamily="34" charset="0"/>
                        </a:rPr>
                        <a:t>Riesgos</a:t>
                      </a:r>
                    </a:p>
                  </a:txBody>
                  <a:tcPr marL="7620" marR="7620" marT="7620" marB="0" anchor="ctr"/>
                </a:tc>
                <a:extLst>
                  <a:ext uri="{0D108BD9-81ED-4DB2-BD59-A6C34878D82A}">
                    <a16:rowId xmlns:a16="http://schemas.microsoft.com/office/drawing/2014/main" val="2263354367"/>
                  </a:ext>
                </a:extLst>
              </a:tr>
              <a:tr h="184150">
                <a:tc>
                  <a:txBody>
                    <a:bodyPr/>
                    <a:lstStyle/>
                    <a:p>
                      <a:pPr algn="ctr" fontAlgn="b"/>
                      <a:r>
                        <a:rPr lang="es-PE" sz="1100" b="0" i="0" u="none" strike="noStrike" dirty="0">
                          <a:solidFill>
                            <a:srgbClr val="000000"/>
                          </a:solidFill>
                          <a:effectLst/>
                          <a:latin typeface="Calibri" panose="020F0502020204030204" pitchFamily="34" charset="0"/>
                        </a:rPr>
                        <a:t>35</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Gestión de cursos y capacitaciones</a:t>
                      </a:r>
                      <a:endParaRPr lang="es-ES"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b"/>
                      <a:r>
                        <a:rPr lang="es-PE" sz="1100" b="0" i="0" u="none" strike="noStrike">
                          <a:solidFill>
                            <a:srgbClr val="000000"/>
                          </a:solidFill>
                          <a:effectLst/>
                          <a:latin typeface="Calibri" panose="020F0502020204030204" pitchFamily="34" charset="0"/>
                        </a:rPr>
                        <a:t>4.257</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b"/>
                      <a:r>
                        <a:rPr lang="es-PE" sz="1100" b="0" i="0" u="none" strike="noStrike">
                          <a:solidFill>
                            <a:srgbClr val="000000"/>
                          </a:solidFill>
                          <a:effectLst/>
                          <a:latin typeface="Calibri" panose="020F0502020204030204" pitchFamily="34" charset="0"/>
                        </a:rPr>
                        <a:t>Riesgos</a:t>
                      </a:r>
                    </a:p>
                  </a:txBody>
                  <a:tcPr marL="7620" marR="7620" marT="7620" marB="0" anchor="ctr"/>
                </a:tc>
                <a:extLst>
                  <a:ext uri="{0D108BD9-81ED-4DB2-BD59-A6C34878D82A}">
                    <a16:rowId xmlns:a16="http://schemas.microsoft.com/office/drawing/2014/main" val="1584937885"/>
                  </a:ext>
                </a:extLst>
              </a:tr>
              <a:tr h="184150">
                <a:tc>
                  <a:txBody>
                    <a:bodyPr/>
                    <a:lstStyle/>
                    <a:p>
                      <a:pPr algn="ctr" fontAlgn="b"/>
                      <a:r>
                        <a:rPr lang="es-PE" sz="1100" b="0" i="0" u="none" strike="noStrike" dirty="0">
                          <a:solidFill>
                            <a:srgbClr val="000000"/>
                          </a:solidFill>
                          <a:effectLst/>
                          <a:latin typeface="Calibri" panose="020F0502020204030204" pitchFamily="34" charset="0"/>
                        </a:rPr>
                        <a:t>37</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Generación de reportes sentintel, de LAFT y antecedentes</a:t>
                      </a:r>
                      <a:endParaRPr lang="es-ES"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b"/>
                      <a:r>
                        <a:rPr lang="es-PE" sz="1100" b="0" i="0" u="none" strike="noStrike">
                          <a:solidFill>
                            <a:srgbClr val="000000"/>
                          </a:solidFill>
                          <a:effectLst/>
                          <a:latin typeface="Calibri" panose="020F0502020204030204" pitchFamily="34" charset="0"/>
                        </a:rPr>
                        <a:t>4.222</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b"/>
                      <a:r>
                        <a:rPr lang="es-PE" sz="1100" b="0" i="0" u="none" strike="noStrike" dirty="0">
                          <a:solidFill>
                            <a:srgbClr val="000000"/>
                          </a:solidFill>
                          <a:effectLst/>
                          <a:latin typeface="Calibri" panose="020F0502020204030204" pitchFamily="34" charset="0"/>
                        </a:rPr>
                        <a:t>Riesgos</a:t>
                      </a:r>
                    </a:p>
                  </a:txBody>
                  <a:tcPr marL="7620" marR="7620" marT="7620" marB="0" anchor="ctr"/>
                </a:tc>
                <a:extLst>
                  <a:ext uri="{0D108BD9-81ED-4DB2-BD59-A6C34878D82A}">
                    <a16:rowId xmlns:a16="http://schemas.microsoft.com/office/drawing/2014/main" val="4234752187"/>
                  </a:ext>
                </a:extLst>
              </a:tr>
            </a:tbl>
          </a:graphicData>
        </a:graphic>
      </p:graphicFrame>
      <p:sp>
        <p:nvSpPr>
          <p:cNvPr id="27" name="CuadroTexto 26">
            <a:extLst>
              <a:ext uri="{FF2B5EF4-FFF2-40B4-BE49-F238E27FC236}">
                <a16:creationId xmlns:a16="http://schemas.microsoft.com/office/drawing/2014/main" id="{045D98E1-6247-496D-8CCE-EC2FD11FC44C}"/>
              </a:ext>
            </a:extLst>
          </p:cNvPr>
          <p:cNvSpPr txBox="1"/>
          <p:nvPr/>
        </p:nvSpPr>
        <p:spPr>
          <a:xfrm>
            <a:off x="11093229" y="991637"/>
            <a:ext cx="598241" cy="307777"/>
          </a:xfrm>
          <a:prstGeom prst="rect">
            <a:avLst/>
          </a:prstGeom>
          <a:solidFill>
            <a:srgbClr val="0B84A5"/>
          </a:solidFill>
        </p:spPr>
        <p:txBody>
          <a:bodyPr wrap="none" rtlCol="0">
            <a:spAutoFit/>
          </a:bodyPr>
          <a:lstStyle/>
          <a:p>
            <a:r>
              <a:rPr lang="es-PE" sz="1400" b="1" dirty="0">
                <a:solidFill>
                  <a:schemeClr val="bg1"/>
                </a:solidFill>
              </a:rPr>
              <a:t>4.247</a:t>
            </a:r>
          </a:p>
        </p:txBody>
      </p:sp>
      <p:graphicFrame>
        <p:nvGraphicFramePr>
          <p:cNvPr id="7" name="Gráfico 6">
            <a:extLst>
              <a:ext uri="{FF2B5EF4-FFF2-40B4-BE49-F238E27FC236}">
                <a16:creationId xmlns:a16="http://schemas.microsoft.com/office/drawing/2014/main" id="{38F4657D-4AE1-76A6-5159-0BD8AA5B4965}"/>
              </a:ext>
            </a:extLst>
          </p:cNvPr>
          <p:cNvGraphicFramePr>
            <a:graphicFrameLocks/>
          </p:cNvGraphicFramePr>
          <p:nvPr/>
        </p:nvGraphicFramePr>
        <p:xfrm>
          <a:off x="370686" y="2292913"/>
          <a:ext cx="2256615" cy="18340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Gráfico 7">
            <a:extLst>
              <a:ext uri="{FF2B5EF4-FFF2-40B4-BE49-F238E27FC236}">
                <a16:creationId xmlns:a16="http://schemas.microsoft.com/office/drawing/2014/main" id="{0960A689-5D30-DBBD-CEA6-740FF40CA8D2}"/>
              </a:ext>
            </a:extLst>
          </p:cNvPr>
          <p:cNvGraphicFramePr>
            <a:graphicFrameLocks/>
          </p:cNvGraphicFramePr>
          <p:nvPr/>
        </p:nvGraphicFramePr>
        <p:xfrm>
          <a:off x="2859269" y="2292913"/>
          <a:ext cx="3106366" cy="183408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Gráfico 12">
            <a:extLst>
              <a:ext uri="{FF2B5EF4-FFF2-40B4-BE49-F238E27FC236}">
                <a16:creationId xmlns:a16="http://schemas.microsoft.com/office/drawing/2014/main" id="{B6E1ABB7-37AF-13C5-F9C8-DD851B678559}"/>
              </a:ext>
            </a:extLst>
          </p:cNvPr>
          <p:cNvGraphicFramePr>
            <a:graphicFrameLocks/>
          </p:cNvGraphicFramePr>
          <p:nvPr/>
        </p:nvGraphicFramePr>
        <p:xfrm>
          <a:off x="1099273" y="4325353"/>
          <a:ext cx="4123204" cy="207508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0" name="Gráfico 19">
            <a:extLst>
              <a:ext uri="{FF2B5EF4-FFF2-40B4-BE49-F238E27FC236}">
                <a16:creationId xmlns:a16="http://schemas.microsoft.com/office/drawing/2014/main" id="{D1CEB390-BD68-BFE5-D4A4-461637F8E2AB}"/>
              </a:ext>
            </a:extLst>
          </p:cNvPr>
          <p:cNvGraphicFramePr>
            <a:graphicFrameLocks/>
          </p:cNvGraphicFramePr>
          <p:nvPr/>
        </p:nvGraphicFramePr>
        <p:xfrm>
          <a:off x="6076085" y="3854103"/>
          <a:ext cx="5698848" cy="254633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611388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Gráfico 6">
            <a:extLst>
              <a:ext uri="{FF2B5EF4-FFF2-40B4-BE49-F238E27FC236}">
                <a16:creationId xmlns:a16="http://schemas.microsoft.com/office/drawing/2014/main" id="{00000000-0008-0000-0200-000002000000}"/>
              </a:ext>
            </a:extLst>
          </p:cNvPr>
          <p:cNvGraphicFramePr>
            <a:graphicFrameLocks/>
          </p:cNvGraphicFramePr>
          <p:nvPr>
            <p:extLst>
              <p:ext uri="{D42A27DB-BD31-4B8C-83A1-F6EECF244321}">
                <p14:modId xmlns:p14="http://schemas.microsoft.com/office/powerpoint/2010/main" val="1845965570"/>
              </p:ext>
            </p:extLst>
          </p:nvPr>
        </p:nvGraphicFramePr>
        <p:xfrm>
          <a:off x="4891596" y="3826356"/>
          <a:ext cx="6683184" cy="2513484"/>
        </p:xfrm>
        <a:graphic>
          <a:graphicData uri="http://schemas.openxmlformats.org/drawingml/2006/chart">
            <c:chart xmlns:c="http://schemas.openxmlformats.org/drawingml/2006/chart" xmlns:r="http://schemas.openxmlformats.org/officeDocument/2006/relationships" r:id="rId2"/>
          </a:graphicData>
        </a:graphic>
      </p:graphicFrame>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Multiarea</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2024 - 02</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3" name="Elipse 2">
            <a:extLst>
              <a:ext uri="{FF2B5EF4-FFF2-40B4-BE49-F238E27FC236}">
                <a16:creationId xmlns:a16="http://schemas.microsoft.com/office/drawing/2014/main" id="{9EB75F1D-1F2A-2FA9-ECEB-F8F0AC9EF799}"/>
              </a:ext>
            </a:extLst>
          </p:cNvPr>
          <p:cNvSpPr/>
          <p:nvPr/>
        </p:nvSpPr>
        <p:spPr>
          <a:xfrm>
            <a:off x="862206" y="2285074"/>
            <a:ext cx="3011533" cy="3013200"/>
          </a:xfrm>
          <a:prstGeom prst="ellipse">
            <a:avLst/>
          </a:prstGeom>
          <a:solidFill>
            <a:srgbClr val="459F43"/>
          </a:solidFill>
          <a:ln>
            <a:solidFill>
              <a:srgbClr val="459F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3200" dirty="0">
                <a:solidFill>
                  <a:schemeClr val="bg1"/>
                </a:solidFill>
              </a:rPr>
              <a:t>MULTIAREA</a:t>
            </a:r>
            <a:r>
              <a:rPr lang="es-PE" sz="4000" dirty="0">
                <a:solidFill>
                  <a:schemeClr val="bg1"/>
                </a:solidFill>
              </a:rPr>
              <a:t> 4.235</a:t>
            </a:r>
          </a:p>
        </p:txBody>
      </p:sp>
      <p:cxnSp>
        <p:nvCxnSpPr>
          <p:cNvPr id="4" name="Conector recto 3">
            <a:extLst>
              <a:ext uri="{FF2B5EF4-FFF2-40B4-BE49-F238E27FC236}">
                <a16:creationId xmlns:a16="http://schemas.microsoft.com/office/drawing/2014/main" id="{21C5C786-5446-6FBD-7255-EE6D3F291127}"/>
              </a:ext>
            </a:extLst>
          </p:cNvPr>
          <p:cNvCxnSpPr>
            <a:cxnSpLocks/>
          </p:cNvCxnSpPr>
          <p:nvPr/>
        </p:nvCxnSpPr>
        <p:spPr>
          <a:xfrm>
            <a:off x="5506928" y="4583984"/>
            <a:ext cx="5808772" cy="0"/>
          </a:xfrm>
          <a:prstGeom prst="line">
            <a:avLst/>
          </a:prstGeom>
          <a:ln w="19050">
            <a:solidFill>
              <a:schemeClr val="accent2"/>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2" name="Gráfico 1">
            <a:extLst>
              <a:ext uri="{FF2B5EF4-FFF2-40B4-BE49-F238E27FC236}">
                <a16:creationId xmlns:a16="http://schemas.microsoft.com/office/drawing/2014/main" id="{00000000-0008-0000-0700-000002000000}"/>
              </a:ext>
            </a:extLst>
          </p:cNvPr>
          <p:cNvGraphicFramePr>
            <a:graphicFrameLocks/>
          </p:cNvGraphicFramePr>
          <p:nvPr>
            <p:extLst>
              <p:ext uri="{D42A27DB-BD31-4B8C-83A1-F6EECF244321}">
                <p14:modId xmlns:p14="http://schemas.microsoft.com/office/powerpoint/2010/main" val="251752172"/>
              </p:ext>
            </p:extLst>
          </p:nvPr>
        </p:nvGraphicFramePr>
        <p:xfrm>
          <a:off x="4876341" y="879402"/>
          <a:ext cx="6698439" cy="2745105"/>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0890051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EDE857-229B-A3EE-A115-A9EDEB3E1268}"/>
            </a:ext>
          </a:extLst>
        </p:cNvPr>
        <p:cNvGrpSpPr/>
        <p:nvPr/>
      </p:nvGrpSpPr>
      <p:grpSpPr>
        <a:xfrm>
          <a:off x="0" y="0"/>
          <a:ext cx="0" cy="0"/>
          <a:chOff x="0" y="0"/>
          <a:chExt cx="0" cy="0"/>
        </a:xfrm>
      </p:grpSpPr>
      <p:graphicFrame>
        <p:nvGraphicFramePr>
          <p:cNvPr id="19" name="Gráfico 18">
            <a:extLst>
              <a:ext uri="{FF2B5EF4-FFF2-40B4-BE49-F238E27FC236}">
                <a16:creationId xmlns:a16="http://schemas.microsoft.com/office/drawing/2014/main" id="{5FA9E2CE-DAEE-56C7-5214-0B4553808256}"/>
              </a:ext>
            </a:extLst>
          </p:cNvPr>
          <p:cNvGraphicFramePr>
            <a:graphicFrameLocks/>
          </p:cNvGraphicFramePr>
          <p:nvPr/>
        </p:nvGraphicFramePr>
        <p:xfrm>
          <a:off x="370686" y="924654"/>
          <a:ext cx="5698848" cy="2680297"/>
        </p:xfrm>
        <a:graphic>
          <a:graphicData uri="http://schemas.openxmlformats.org/drawingml/2006/chart">
            <c:chart xmlns:c="http://schemas.openxmlformats.org/drawingml/2006/chart" xmlns:r="http://schemas.openxmlformats.org/officeDocument/2006/relationships" r:id="rId2"/>
          </a:graphicData>
        </a:graphic>
      </p:graphicFrame>
      <p:cxnSp>
        <p:nvCxnSpPr>
          <p:cNvPr id="11" name="Conector recto 10">
            <a:extLst>
              <a:ext uri="{FF2B5EF4-FFF2-40B4-BE49-F238E27FC236}">
                <a16:creationId xmlns:a16="http://schemas.microsoft.com/office/drawing/2014/main" id="{538C4C99-C913-495E-49A1-072880519298}"/>
              </a:ext>
            </a:extLst>
          </p:cNvPr>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a:extLst>
              <a:ext uri="{FF2B5EF4-FFF2-40B4-BE49-F238E27FC236}">
                <a16:creationId xmlns:a16="http://schemas.microsoft.com/office/drawing/2014/main" id="{FD5CE206-949F-432E-0B0D-06FE443E6A25}"/>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a:extLst>
              <a:ext uri="{FF2B5EF4-FFF2-40B4-BE49-F238E27FC236}">
                <a16:creationId xmlns:a16="http://schemas.microsoft.com/office/drawing/2014/main" id="{4B9CDC50-ACDF-864C-5E57-7BA3A8CA441D}"/>
              </a:ext>
            </a:extLst>
          </p:cNvPr>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Riesgos</a:t>
            </a:r>
          </a:p>
        </p:txBody>
      </p:sp>
      <p:sp>
        <p:nvSpPr>
          <p:cNvPr id="17" name="CuadroTexto 16">
            <a:extLst>
              <a:ext uri="{FF2B5EF4-FFF2-40B4-BE49-F238E27FC236}">
                <a16:creationId xmlns:a16="http://schemas.microsoft.com/office/drawing/2014/main" id="{FB8CD499-8E02-FBB9-A13D-9E2CB3DFA2AC}"/>
              </a:ext>
            </a:extLst>
          </p:cNvPr>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a:extLst>
              <a:ext uri="{FF2B5EF4-FFF2-40B4-BE49-F238E27FC236}">
                <a16:creationId xmlns:a16="http://schemas.microsoft.com/office/drawing/2014/main" id="{874D17EC-FA3B-94E1-D004-E72D52756AB3}"/>
              </a:ext>
            </a:extLst>
          </p:cNvPr>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4" action="ppaction://hlinksldjump" highlightClick="1"/>
            <a:extLst>
              <a:ext uri="{FF2B5EF4-FFF2-40B4-BE49-F238E27FC236}">
                <a16:creationId xmlns:a16="http://schemas.microsoft.com/office/drawing/2014/main" id="{F67F15A3-6C52-B87F-EF9E-2EA17DE4537C}"/>
              </a:ext>
            </a:extLst>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27" name="CuadroTexto 26">
            <a:extLst>
              <a:ext uri="{FF2B5EF4-FFF2-40B4-BE49-F238E27FC236}">
                <a16:creationId xmlns:a16="http://schemas.microsoft.com/office/drawing/2014/main" id="{FFA7D6A2-CF6C-5B54-8886-B8A5B21537BF}"/>
              </a:ext>
            </a:extLst>
          </p:cNvPr>
          <p:cNvSpPr txBox="1"/>
          <p:nvPr/>
        </p:nvSpPr>
        <p:spPr>
          <a:xfrm>
            <a:off x="5398905" y="1002534"/>
            <a:ext cx="598241" cy="307777"/>
          </a:xfrm>
          <a:prstGeom prst="rect">
            <a:avLst/>
          </a:prstGeom>
          <a:solidFill>
            <a:srgbClr val="0B84A5"/>
          </a:solidFill>
        </p:spPr>
        <p:txBody>
          <a:bodyPr wrap="none" rtlCol="0">
            <a:spAutoFit/>
          </a:bodyPr>
          <a:lstStyle/>
          <a:p>
            <a:r>
              <a:rPr lang="es-PE" sz="1400" b="1" dirty="0">
                <a:solidFill>
                  <a:schemeClr val="bg1"/>
                </a:solidFill>
              </a:rPr>
              <a:t>4.247</a:t>
            </a:r>
          </a:p>
        </p:txBody>
      </p:sp>
      <p:graphicFrame>
        <p:nvGraphicFramePr>
          <p:cNvPr id="20" name="Gráfico 19">
            <a:extLst>
              <a:ext uri="{FF2B5EF4-FFF2-40B4-BE49-F238E27FC236}">
                <a16:creationId xmlns:a16="http://schemas.microsoft.com/office/drawing/2014/main" id="{9AA7BCFA-A544-9612-6EED-6CF8EFFAF31B}"/>
              </a:ext>
            </a:extLst>
          </p:cNvPr>
          <p:cNvGraphicFramePr>
            <a:graphicFrameLocks/>
          </p:cNvGraphicFramePr>
          <p:nvPr/>
        </p:nvGraphicFramePr>
        <p:xfrm>
          <a:off x="6160052" y="924654"/>
          <a:ext cx="5850715" cy="268029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Gráfico 3">
            <a:extLst>
              <a:ext uri="{FF2B5EF4-FFF2-40B4-BE49-F238E27FC236}">
                <a16:creationId xmlns:a16="http://schemas.microsoft.com/office/drawing/2014/main" id="{C1A36279-FC03-9FC4-881D-04BA40CEED5B}"/>
              </a:ext>
            </a:extLst>
          </p:cNvPr>
          <p:cNvGraphicFramePr>
            <a:graphicFrameLocks/>
          </p:cNvGraphicFramePr>
          <p:nvPr/>
        </p:nvGraphicFramePr>
        <p:xfrm>
          <a:off x="2891368" y="3787496"/>
          <a:ext cx="6211556" cy="284617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91799775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a:solidFill>
                  <a:srgbClr val="009F43"/>
                </a:solidFill>
                <a:latin typeface="Arial" panose="020B0604020202020204" pitchFamily="34" charset="0"/>
                <a:ea typeface="Verdana" charset="0"/>
                <a:cs typeface="Arial" panose="020B0604020202020204" pitchFamily="34" charset="0"/>
              </a:rPr>
              <a:t>Satisfacción Riesgos</a:t>
            </a:r>
            <a:endParaRPr lang="es-MX" sz="2500" b="1" dirty="0">
              <a:solidFill>
                <a:srgbClr val="009F43"/>
              </a:solidFill>
              <a:latin typeface="Arial" panose="020B0604020202020204" pitchFamily="34" charset="0"/>
              <a:ea typeface="Verdana" charset="0"/>
              <a:cs typeface="Arial" panose="020B0604020202020204" pitchFamily="34" charset="0"/>
            </a:endParaRP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3416320"/>
          </a:xfrm>
          <a:prstGeom prst="rect">
            <a:avLst/>
          </a:prstGeom>
        </p:spPr>
        <p:txBody>
          <a:bodyPr wrap="square">
            <a:spAutoFit/>
          </a:bodyPr>
          <a:lstStyle/>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Excelente Equipo, todos hacen buen trabajo!!!!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 trabajo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Excelente Hugo, buen trabajo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Realizar mayores capacitaciones y cursos sobre Gestión de Riesgos.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bien Hugo!!!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Todo excelente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Muy buen servicio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Seguir fomentando los temas relacionados al área de riesgos y ética aplicado al fundo.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muy buenos aportes a la gestión en general de la empresa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Muy bien Hugo, felicitaciones por el buen trabajo que vienes realizando, se te nota muy involucrando en tu trabajo y con la empresa.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No se tienen reportes antecedentes penales confiables de clientes o potenciales clientes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ok</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A pesar de que no se cuenta con un sistema adecuado para filtrar a nuestros clientes. el área de riesgos siempre nos ha tratado de filtrar a los clientes y nos ha dado comentarios sobre los mismos que nos han permitido tomar decisiones.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Asociar la participación con los procesos de auditorias de la compañía.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 soporte técnico.</a:t>
            </a:r>
          </a:p>
          <a:p>
            <a:pPr algn="just"/>
            <a:endParaRPr lang="es-ES" sz="12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368220198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p:cNvSpPr txBox="1"/>
          <p:nvPr/>
        </p:nvSpPr>
        <p:spPr>
          <a:xfrm>
            <a:off x="-1531138" y="799153"/>
            <a:ext cx="1145853" cy="461665"/>
          </a:xfrm>
          <a:prstGeom prst="rect">
            <a:avLst/>
          </a:prstGeom>
          <a:noFill/>
        </p:spPr>
        <p:txBody>
          <a:bodyPr wrap="square" rtlCol="0">
            <a:spAutoFit/>
          </a:bodyPr>
          <a:lstStyle/>
          <a:p>
            <a:pPr algn="ctr"/>
            <a:r>
              <a:rPr lang="es-PE" sz="1200" b="1" dirty="0">
                <a:latin typeface="Verdana" panose="020B0604030504040204" pitchFamily="34" charset="0"/>
                <a:ea typeface="Verdana" panose="020B0604030504040204" pitchFamily="34" charset="0"/>
                <a:cs typeface="Verdana" panose="020B0604030504040204" pitchFamily="34" charset="0"/>
              </a:rPr>
              <a:t>Lámina final</a:t>
            </a:r>
          </a:p>
        </p:txBody>
      </p:sp>
      <p:pic>
        <p:nvPicPr>
          <p:cNvPr id="4" name="Imagen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446591" y="2016754"/>
            <a:ext cx="3350795" cy="2883305"/>
          </a:xfrm>
          <a:prstGeom prst="rect">
            <a:avLst/>
          </a:prstGeom>
        </p:spPr>
      </p:pic>
    </p:spTree>
    <p:extLst>
      <p:ext uri="{BB962C8B-B14F-4D97-AF65-F5344CB8AC3E}">
        <p14:creationId xmlns:p14="http://schemas.microsoft.com/office/powerpoint/2010/main" val="1983382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áfico 1">
            <a:extLst>
              <a:ext uri="{FF2B5EF4-FFF2-40B4-BE49-F238E27FC236}">
                <a16:creationId xmlns:a16="http://schemas.microsoft.com/office/drawing/2014/main" id="{00000000-0008-0000-0800-000002000000}"/>
              </a:ext>
            </a:extLst>
          </p:cNvPr>
          <p:cNvGraphicFramePr>
            <a:graphicFrameLocks/>
          </p:cNvGraphicFramePr>
          <p:nvPr>
            <p:extLst>
              <p:ext uri="{D42A27DB-BD31-4B8C-83A1-F6EECF244321}">
                <p14:modId xmlns:p14="http://schemas.microsoft.com/office/powerpoint/2010/main" val="382958758"/>
              </p:ext>
            </p:extLst>
          </p:nvPr>
        </p:nvGraphicFramePr>
        <p:xfrm>
          <a:off x="4983036" y="1668601"/>
          <a:ext cx="6629844" cy="4207317"/>
        </p:xfrm>
        <a:graphic>
          <a:graphicData uri="http://schemas.openxmlformats.org/drawingml/2006/chart">
            <c:chart xmlns:c="http://schemas.openxmlformats.org/drawingml/2006/chart" xmlns:r="http://schemas.openxmlformats.org/officeDocument/2006/relationships" r:id="rId2"/>
          </a:graphicData>
        </a:graphic>
      </p:graphicFrame>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a:t>
            </a:r>
            <a:r>
              <a:rPr lang="es-MX" sz="2500" b="1" dirty="0" err="1">
                <a:solidFill>
                  <a:srgbClr val="009F43"/>
                </a:solidFill>
                <a:latin typeface="Arial" panose="020B0604020202020204" pitchFamily="34" charset="0"/>
                <a:ea typeface="Verdana" charset="0"/>
                <a:cs typeface="Arial" panose="020B0604020202020204" pitchFamily="34" charset="0"/>
              </a:rPr>
              <a:t>Multiarea</a:t>
            </a:r>
            <a:endParaRPr lang="es-MX" sz="2500" b="1" dirty="0">
              <a:solidFill>
                <a:srgbClr val="009F43"/>
              </a:solidFill>
              <a:latin typeface="Arial" panose="020B0604020202020204" pitchFamily="34" charset="0"/>
              <a:ea typeface="Verdana" charset="0"/>
              <a:cs typeface="Arial" panose="020B0604020202020204" pitchFamily="34" charset="0"/>
            </a:endParaRPr>
          </a:p>
        </p:txBody>
      </p:sp>
      <p:cxnSp>
        <p:nvCxnSpPr>
          <p:cNvPr id="11" name="Conector recto 10"/>
          <p:cNvCxnSpPr>
            <a:cxnSpLocks/>
          </p:cNvCxnSpPr>
          <p:nvPr/>
        </p:nvCxnSpPr>
        <p:spPr>
          <a:xfrm>
            <a:off x="370686" y="677553"/>
            <a:ext cx="1078097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4454879"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Nivel de Confiabilidad 2024-02</a:t>
            </a:r>
          </a:p>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(Respuestas)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5" name="Tabla 4">
            <a:extLst>
              <a:ext uri="{FF2B5EF4-FFF2-40B4-BE49-F238E27FC236}">
                <a16:creationId xmlns:a16="http://schemas.microsoft.com/office/drawing/2014/main" id="{457F841A-17C0-D52B-490D-9CB1C1970DF6}"/>
              </a:ext>
            </a:extLst>
          </p:cNvPr>
          <p:cNvGraphicFramePr>
            <a:graphicFrameLocks noGrp="1"/>
          </p:cNvGraphicFramePr>
          <p:nvPr>
            <p:extLst>
              <p:ext uri="{D42A27DB-BD31-4B8C-83A1-F6EECF244321}">
                <p14:modId xmlns:p14="http://schemas.microsoft.com/office/powerpoint/2010/main" val="1951490419"/>
              </p:ext>
            </p:extLst>
          </p:nvPr>
        </p:nvGraphicFramePr>
        <p:xfrm>
          <a:off x="370686" y="1668602"/>
          <a:ext cx="4384728" cy="4207322"/>
        </p:xfrm>
        <a:graphic>
          <a:graphicData uri="http://schemas.openxmlformats.org/drawingml/2006/table">
            <a:tbl>
              <a:tblPr/>
              <a:tblGrid>
                <a:gridCol w="1254159">
                  <a:extLst>
                    <a:ext uri="{9D8B030D-6E8A-4147-A177-3AD203B41FA5}">
                      <a16:colId xmlns:a16="http://schemas.microsoft.com/office/drawing/2014/main" val="4077479458"/>
                    </a:ext>
                  </a:extLst>
                </a:gridCol>
                <a:gridCol w="1510613">
                  <a:extLst>
                    <a:ext uri="{9D8B030D-6E8A-4147-A177-3AD203B41FA5}">
                      <a16:colId xmlns:a16="http://schemas.microsoft.com/office/drawing/2014/main" val="2865746345"/>
                    </a:ext>
                  </a:extLst>
                </a:gridCol>
                <a:gridCol w="809978">
                  <a:extLst>
                    <a:ext uri="{9D8B030D-6E8A-4147-A177-3AD203B41FA5}">
                      <a16:colId xmlns:a16="http://schemas.microsoft.com/office/drawing/2014/main" val="4068048724"/>
                    </a:ext>
                  </a:extLst>
                </a:gridCol>
                <a:gridCol w="809978">
                  <a:extLst>
                    <a:ext uri="{9D8B030D-6E8A-4147-A177-3AD203B41FA5}">
                      <a16:colId xmlns:a16="http://schemas.microsoft.com/office/drawing/2014/main" val="3785632270"/>
                    </a:ext>
                  </a:extLst>
                </a:gridCol>
              </a:tblGrid>
              <a:tr h="197712">
                <a:tc>
                  <a:txBody>
                    <a:bodyPr/>
                    <a:lstStyle/>
                    <a:p>
                      <a:pPr algn="ctr" fontAlgn="b"/>
                      <a:r>
                        <a:rPr lang="es-PE" sz="1100" b="1" i="0" u="none" strike="noStrike" dirty="0">
                          <a:solidFill>
                            <a:srgbClr val="FFFFFF"/>
                          </a:solidFill>
                          <a:effectLst/>
                          <a:latin typeface="Calibri" panose="020F0502020204030204" pitchFamily="34" charset="0"/>
                        </a:rPr>
                        <a:t>Área</a:t>
                      </a:r>
                    </a:p>
                  </a:txBody>
                  <a:tcPr marL="7594" marR="7594" marT="7594"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b"/>
                      <a:r>
                        <a:rPr lang="es-PE" sz="1100" b="1" i="0" u="none" strike="noStrike" dirty="0">
                          <a:solidFill>
                            <a:srgbClr val="FFFFFF"/>
                          </a:solidFill>
                          <a:effectLst/>
                          <a:latin typeface="Calibri" panose="020F0502020204030204" pitchFamily="34" charset="0"/>
                        </a:rPr>
                        <a:t>Estatus</a:t>
                      </a:r>
                    </a:p>
                  </a:txBody>
                  <a:tcPr marL="7594" marR="7594" marT="7594"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b"/>
                      <a:r>
                        <a:rPr lang="es-PE" sz="1100" b="1" i="0" u="none" strike="noStrike">
                          <a:solidFill>
                            <a:srgbClr val="FFFFFF"/>
                          </a:solidFill>
                          <a:effectLst/>
                          <a:latin typeface="Calibri" panose="020F0502020204030204" pitchFamily="34" charset="0"/>
                        </a:rPr>
                        <a:t>N° </a:t>
                      </a:r>
                    </a:p>
                  </a:txBody>
                  <a:tcPr marL="7594" marR="7594" marT="7594"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b"/>
                      <a:r>
                        <a:rPr lang="es-PE" sz="1100" b="1" i="0" u="none" strike="noStrike" dirty="0">
                          <a:solidFill>
                            <a:srgbClr val="FFFFFF"/>
                          </a:solidFill>
                          <a:effectLst/>
                          <a:latin typeface="Calibri" panose="020F0502020204030204" pitchFamily="34" charset="0"/>
                        </a:rPr>
                        <a:t>% Respuestas</a:t>
                      </a:r>
                    </a:p>
                  </a:txBody>
                  <a:tcPr marL="7594" marR="7594" marT="7594" marB="0" anchor="ctr">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209369062"/>
                  </a:ext>
                </a:extLst>
              </a:tr>
              <a:tr h="182255">
                <a:tc>
                  <a:txBody>
                    <a:bodyPr/>
                    <a:lstStyle/>
                    <a:p>
                      <a:pPr algn="l" rtl="0" fontAlgn="ctr"/>
                      <a:r>
                        <a:rPr lang="es-PE" sz="1100" b="0" i="0" u="none" strike="noStrike" dirty="0">
                          <a:solidFill>
                            <a:srgbClr val="000000"/>
                          </a:solidFill>
                          <a:effectLst/>
                          <a:latin typeface="Calibri" panose="020F0502020204030204" pitchFamily="34" charset="0"/>
                        </a:rPr>
                        <a:t>TI y Sistemas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3</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98%</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724367161"/>
                  </a:ext>
                </a:extLst>
              </a:tr>
              <a:tr h="182255">
                <a:tc>
                  <a:txBody>
                    <a:bodyPr/>
                    <a:lstStyle/>
                    <a:p>
                      <a:pPr algn="l" rtl="0" fontAlgn="ctr"/>
                      <a:r>
                        <a:rPr lang="es-PE" sz="1100" b="1" i="0" u="none" strike="noStrike">
                          <a:solidFill>
                            <a:srgbClr val="000000"/>
                          </a:solidFill>
                          <a:effectLst/>
                          <a:latin typeface="Calibri" panose="020F0502020204030204" pitchFamily="34" charset="0"/>
                        </a:rPr>
                        <a:t>TI y Sistemas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125</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33361357"/>
                  </a:ext>
                </a:extLst>
              </a:tr>
              <a:tr h="182255">
                <a:tc>
                  <a:txBody>
                    <a:bodyPr/>
                    <a:lstStyle/>
                    <a:p>
                      <a:pPr algn="l" rtl="0" fontAlgn="ctr"/>
                      <a:r>
                        <a:rPr lang="es-PE" sz="1100" b="0" i="0" u="none" strike="noStrike">
                          <a:solidFill>
                            <a:srgbClr val="000000"/>
                          </a:solidFill>
                          <a:effectLst/>
                          <a:latin typeface="Calibri" panose="020F0502020204030204" pitchFamily="34" charset="0"/>
                        </a:rPr>
                        <a:t>SIG</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38</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61%</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817362949"/>
                  </a:ext>
                </a:extLst>
              </a:tr>
              <a:tr h="182255">
                <a:tc>
                  <a:txBody>
                    <a:bodyPr/>
                    <a:lstStyle/>
                    <a:p>
                      <a:pPr algn="l" rtl="0" fontAlgn="ctr"/>
                      <a:r>
                        <a:rPr lang="es-PE" sz="1100" b="1" i="0" u="none" strike="noStrike">
                          <a:solidFill>
                            <a:srgbClr val="000000"/>
                          </a:solidFill>
                          <a:effectLst/>
                          <a:latin typeface="Calibri" panose="020F0502020204030204" pitchFamily="34" charset="0"/>
                        </a:rPr>
                        <a:t>SIG</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59</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1300815638"/>
                  </a:ext>
                </a:extLst>
              </a:tr>
              <a:tr h="182255">
                <a:tc>
                  <a:txBody>
                    <a:bodyPr/>
                    <a:lstStyle/>
                    <a:p>
                      <a:pPr algn="l" rtl="0" fontAlgn="ctr"/>
                      <a:r>
                        <a:rPr lang="es-PE" sz="1100" b="0" i="0" u="none" strike="noStrike">
                          <a:solidFill>
                            <a:srgbClr val="000000"/>
                          </a:solidFill>
                          <a:effectLst/>
                          <a:latin typeface="Calibri" panose="020F0502020204030204" pitchFamily="34" charset="0"/>
                        </a:rPr>
                        <a:t>Finanzas y Tesorería</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5</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93%</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879296093"/>
                  </a:ext>
                </a:extLst>
              </a:tr>
              <a:tr h="182255">
                <a:tc>
                  <a:txBody>
                    <a:bodyPr/>
                    <a:lstStyle/>
                    <a:p>
                      <a:pPr algn="l" rtl="0" fontAlgn="ctr"/>
                      <a:r>
                        <a:rPr lang="es-PE" sz="1100" b="1" i="0" u="none" strike="noStrike">
                          <a:solidFill>
                            <a:srgbClr val="000000"/>
                          </a:solidFill>
                          <a:effectLst/>
                          <a:latin typeface="Calibri" panose="020F0502020204030204" pitchFamily="34" charset="0"/>
                        </a:rPr>
                        <a:t>Finanzas y Tesorería</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65</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1475835873"/>
                  </a:ext>
                </a:extLst>
              </a:tr>
              <a:tr h="182255">
                <a:tc>
                  <a:txBody>
                    <a:bodyPr/>
                    <a:lstStyle/>
                    <a:p>
                      <a:pPr algn="l" rtl="0" fontAlgn="ctr"/>
                      <a:r>
                        <a:rPr lang="es-PE" sz="1100" b="0" i="0" u="none" strike="noStrike">
                          <a:solidFill>
                            <a:srgbClr val="000000"/>
                          </a:solidFill>
                          <a:effectLst/>
                          <a:latin typeface="Calibri" panose="020F0502020204030204" pitchFamily="34" charset="0"/>
                        </a:rPr>
                        <a:t>Seguridad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19</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74%</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245095551"/>
                  </a:ext>
                </a:extLst>
              </a:tr>
              <a:tr h="182255">
                <a:tc>
                  <a:txBody>
                    <a:bodyPr/>
                    <a:lstStyle/>
                    <a:p>
                      <a:pPr algn="l" rtl="0" fontAlgn="ctr"/>
                      <a:r>
                        <a:rPr lang="es-PE" sz="1100" b="1" i="0" u="none" strike="noStrike">
                          <a:solidFill>
                            <a:srgbClr val="000000"/>
                          </a:solidFill>
                          <a:effectLst/>
                          <a:latin typeface="Calibri" panose="020F0502020204030204" pitchFamily="34" charset="0"/>
                        </a:rPr>
                        <a:t>Seguridad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54</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2767112771"/>
                  </a:ext>
                </a:extLst>
              </a:tr>
              <a:tr h="182255">
                <a:tc>
                  <a:txBody>
                    <a:bodyPr/>
                    <a:lstStyle/>
                    <a:p>
                      <a:pPr algn="l" rtl="0" fontAlgn="ctr"/>
                      <a:r>
                        <a:rPr lang="es-PE" sz="1100" b="0" i="0" u="none" strike="noStrike">
                          <a:solidFill>
                            <a:srgbClr val="000000"/>
                          </a:solidFill>
                          <a:effectLst/>
                          <a:latin typeface="Calibri" panose="020F0502020204030204" pitchFamily="34" charset="0"/>
                        </a:rPr>
                        <a:t>Legal</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10</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81%</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512709791"/>
                  </a:ext>
                </a:extLst>
              </a:tr>
              <a:tr h="182255">
                <a:tc>
                  <a:txBody>
                    <a:bodyPr/>
                    <a:lstStyle/>
                    <a:p>
                      <a:pPr algn="l" rtl="0" fontAlgn="ctr"/>
                      <a:r>
                        <a:rPr lang="es-PE" sz="1100" b="1" i="0" u="none" strike="noStrike">
                          <a:solidFill>
                            <a:srgbClr val="000000"/>
                          </a:solidFill>
                          <a:effectLst/>
                          <a:latin typeface="Calibri" panose="020F0502020204030204" pitchFamily="34" charset="0"/>
                        </a:rPr>
                        <a:t>Legal</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44</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2851188399"/>
                  </a:ext>
                </a:extLst>
              </a:tr>
              <a:tr h="182255">
                <a:tc>
                  <a:txBody>
                    <a:bodyPr/>
                    <a:lstStyle/>
                    <a:p>
                      <a:pPr algn="l" rtl="0" fontAlgn="ctr"/>
                      <a:r>
                        <a:rPr lang="es-PE" sz="1100" b="0" i="0" u="none" strike="noStrike">
                          <a:solidFill>
                            <a:srgbClr val="000000"/>
                          </a:solidFill>
                          <a:effectLst/>
                          <a:latin typeface="Calibri" panose="020F0502020204030204" pitchFamily="34" charset="0"/>
                        </a:rPr>
                        <a:t>Calidad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21</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70%</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141631257"/>
                  </a:ext>
                </a:extLst>
              </a:tr>
              <a:tr h="182255">
                <a:tc>
                  <a:txBody>
                    <a:bodyPr/>
                    <a:lstStyle/>
                    <a:p>
                      <a:pPr algn="l" rtl="0" fontAlgn="ctr"/>
                      <a:r>
                        <a:rPr lang="es-PE" sz="1100" b="1" i="0" u="none" strike="noStrike">
                          <a:solidFill>
                            <a:srgbClr val="000000"/>
                          </a:solidFill>
                          <a:effectLst/>
                          <a:latin typeface="Calibri" panose="020F0502020204030204" pitchFamily="34" charset="0"/>
                        </a:rPr>
                        <a:t>Calidad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49</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3772707341"/>
                  </a:ext>
                </a:extLst>
              </a:tr>
              <a:tr h="182255">
                <a:tc>
                  <a:txBody>
                    <a:bodyPr/>
                    <a:lstStyle/>
                    <a:p>
                      <a:pPr algn="l" rtl="0" fontAlgn="ctr"/>
                      <a:r>
                        <a:rPr lang="es-PE" sz="1100" b="0" i="0" u="none" strike="noStrike">
                          <a:solidFill>
                            <a:srgbClr val="000000"/>
                          </a:solidFill>
                          <a:effectLst/>
                          <a:latin typeface="Calibri" panose="020F0502020204030204" pitchFamily="34" charset="0"/>
                        </a:rPr>
                        <a:t>Administración</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8</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92%</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72921066"/>
                  </a:ext>
                </a:extLst>
              </a:tr>
              <a:tr h="182255">
                <a:tc>
                  <a:txBody>
                    <a:bodyPr/>
                    <a:lstStyle/>
                    <a:p>
                      <a:pPr algn="l" rtl="0" fontAlgn="ctr"/>
                      <a:r>
                        <a:rPr lang="es-PE" sz="1100" b="1" i="0" u="none" strike="noStrike">
                          <a:solidFill>
                            <a:srgbClr val="000000"/>
                          </a:solidFill>
                          <a:effectLst/>
                          <a:latin typeface="Calibri" panose="020F0502020204030204" pitchFamily="34" charset="0"/>
                        </a:rPr>
                        <a:t>Administración</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97</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3480437034"/>
                  </a:ext>
                </a:extLst>
              </a:tr>
              <a:tr h="182255">
                <a:tc>
                  <a:txBody>
                    <a:bodyPr/>
                    <a:lstStyle/>
                    <a:p>
                      <a:pPr algn="l" rtl="0" fontAlgn="ctr"/>
                      <a:r>
                        <a:rPr lang="es-PE" sz="1100" b="0" i="0" u="none" strike="noStrike">
                          <a:solidFill>
                            <a:srgbClr val="000000"/>
                          </a:solidFill>
                          <a:effectLst/>
                          <a:latin typeface="Calibri" panose="020F0502020204030204" pitchFamily="34" charset="0"/>
                        </a:rPr>
                        <a:t>Contabilidad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3</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97%</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72414403"/>
                  </a:ext>
                </a:extLst>
              </a:tr>
              <a:tr h="182255">
                <a:tc>
                  <a:txBody>
                    <a:bodyPr/>
                    <a:lstStyle/>
                    <a:p>
                      <a:pPr algn="l" rtl="0" fontAlgn="ctr"/>
                      <a:r>
                        <a:rPr lang="es-PE" sz="1100" b="1" i="0" u="none" strike="noStrike">
                          <a:solidFill>
                            <a:srgbClr val="000000"/>
                          </a:solidFill>
                          <a:effectLst/>
                          <a:latin typeface="Calibri" panose="020F0502020204030204" pitchFamily="34" charset="0"/>
                        </a:rPr>
                        <a:t>Contabilidad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90</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3617878188"/>
                  </a:ext>
                </a:extLst>
              </a:tr>
              <a:tr h="182255">
                <a:tc>
                  <a:txBody>
                    <a:bodyPr/>
                    <a:lstStyle/>
                    <a:p>
                      <a:pPr algn="l" rtl="0" fontAlgn="ctr"/>
                      <a:r>
                        <a:rPr lang="es-PE" sz="1100" b="0" i="0" u="none" strike="noStrike">
                          <a:solidFill>
                            <a:srgbClr val="000000"/>
                          </a:solidFill>
                          <a:effectLst/>
                          <a:latin typeface="Calibri" panose="020F0502020204030204" pitchFamily="34" charset="0"/>
                        </a:rPr>
                        <a:t>Control de Gestión</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12</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89%</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389960276"/>
                  </a:ext>
                </a:extLst>
              </a:tr>
              <a:tr h="182255">
                <a:tc>
                  <a:txBody>
                    <a:bodyPr/>
                    <a:lstStyle/>
                    <a:p>
                      <a:pPr algn="l" rtl="0" fontAlgn="ctr"/>
                      <a:r>
                        <a:rPr lang="es-PE" sz="1100" b="1" i="0" u="none" strike="noStrike">
                          <a:solidFill>
                            <a:srgbClr val="000000"/>
                          </a:solidFill>
                          <a:effectLst/>
                          <a:latin typeface="Calibri" panose="020F0502020204030204" pitchFamily="34" charset="0"/>
                        </a:rPr>
                        <a:t>Control de Gestión</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93</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1402295161"/>
                  </a:ext>
                </a:extLst>
              </a:tr>
              <a:tr h="182255">
                <a:tc>
                  <a:txBody>
                    <a:bodyPr/>
                    <a:lstStyle/>
                    <a:p>
                      <a:pPr algn="l" rtl="0" fontAlgn="ctr"/>
                      <a:r>
                        <a:rPr lang="es-PE" sz="1100" b="0" i="0" u="none" strike="noStrike">
                          <a:solidFill>
                            <a:srgbClr val="000000"/>
                          </a:solidFill>
                          <a:effectLst/>
                          <a:latin typeface="Calibri" panose="020F0502020204030204" pitchFamily="34" charset="0"/>
                        </a:rPr>
                        <a:t>Compras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18</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77%</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4253114711"/>
                  </a:ext>
                </a:extLst>
              </a:tr>
              <a:tr h="182255">
                <a:tc>
                  <a:txBody>
                    <a:bodyPr/>
                    <a:lstStyle/>
                    <a:p>
                      <a:pPr algn="l" rtl="0" fontAlgn="ctr"/>
                      <a:r>
                        <a:rPr lang="es-PE" sz="1100" b="1" i="0" u="none" strike="noStrike">
                          <a:solidFill>
                            <a:srgbClr val="000000"/>
                          </a:solidFill>
                          <a:effectLst/>
                          <a:latin typeface="Calibri" panose="020F0502020204030204" pitchFamily="34" charset="0"/>
                        </a:rPr>
                        <a:t>Compras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61</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1091440918"/>
                  </a:ext>
                </a:extLst>
              </a:tr>
              <a:tr h="182255">
                <a:tc>
                  <a:txBody>
                    <a:bodyPr/>
                    <a:lstStyle/>
                    <a:p>
                      <a:pPr algn="l" rtl="0" fontAlgn="ctr"/>
                      <a:r>
                        <a:rPr lang="es-PE" sz="1100" b="0" i="0" u="none" strike="noStrike">
                          <a:solidFill>
                            <a:srgbClr val="000000"/>
                          </a:solidFill>
                          <a:effectLst/>
                          <a:latin typeface="Calibri" panose="020F0502020204030204" pitchFamily="34" charset="0"/>
                        </a:rPr>
                        <a:t>Riesgos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5</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94%</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597522649"/>
                  </a:ext>
                </a:extLst>
              </a:tr>
              <a:tr h="182255">
                <a:tc>
                  <a:txBody>
                    <a:bodyPr/>
                    <a:lstStyle/>
                    <a:p>
                      <a:pPr algn="l" rtl="0" fontAlgn="ctr"/>
                      <a:r>
                        <a:rPr lang="es-PE" sz="1100" b="1" i="0" u="none" strike="noStrike">
                          <a:solidFill>
                            <a:srgbClr val="000000"/>
                          </a:solidFill>
                          <a:effectLst/>
                          <a:latin typeface="Calibri" panose="020F0502020204030204" pitchFamily="34" charset="0"/>
                        </a:rPr>
                        <a:t>Riesgos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dirty="0">
                          <a:solidFill>
                            <a:srgbClr val="000000"/>
                          </a:solidFill>
                          <a:effectLst/>
                          <a:latin typeface="Calibri" panose="020F0502020204030204" pitchFamily="34" charset="0"/>
                        </a:rPr>
                        <a:t>73</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650192964"/>
                  </a:ext>
                </a:extLst>
              </a:tr>
            </a:tbl>
          </a:graphicData>
        </a:graphic>
      </p:graphicFrame>
      <p:cxnSp>
        <p:nvCxnSpPr>
          <p:cNvPr id="3" name="Conector recto 2">
            <a:extLst>
              <a:ext uri="{FF2B5EF4-FFF2-40B4-BE49-F238E27FC236}">
                <a16:creationId xmlns:a16="http://schemas.microsoft.com/office/drawing/2014/main" id="{49D26A2F-5EE1-5459-21CE-7A0135989C74}"/>
              </a:ext>
            </a:extLst>
          </p:cNvPr>
          <p:cNvCxnSpPr>
            <a:cxnSpLocks/>
          </p:cNvCxnSpPr>
          <p:nvPr/>
        </p:nvCxnSpPr>
        <p:spPr>
          <a:xfrm>
            <a:off x="5424256" y="3613212"/>
            <a:ext cx="5998124" cy="0"/>
          </a:xfrm>
          <a:prstGeom prst="line">
            <a:avLst/>
          </a:prstGeom>
          <a:ln w="28575">
            <a:solidFill>
              <a:schemeClr val="accent2"/>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82286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Multiarea</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710426"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Histórico Satisfacción Multiarea/Áreas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cxnSp>
        <p:nvCxnSpPr>
          <p:cNvPr id="3" name="Conector recto 2">
            <a:extLst>
              <a:ext uri="{FF2B5EF4-FFF2-40B4-BE49-F238E27FC236}">
                <a16:creationId xmlns:a16="http://schemas.microsoft.com/office/drawing/2014/main" id="{06E92757-E9C8-95B4-13E2-28C8FBB3D437}"/>
              </a:ext>
            </a:extLst>
          </p:cNvPr>
          <p:cNvCxnSpPr>
            <a:cxnSpLocks/>
          </p:cNvCxnSpPr>
          <p:nvPr/>
        </p:nvCxnSpPr>
        <p:spPr>
          <a:xfrm>
            <a:off x="4820574" y="2015232"/>
            <a:ext cx="6720397" cy="0"/>
          </a:xfrm>
          <a:prstGeom prst="line">
            <a:avLst/>
          </a:prstGeom>
          <a:ln w="28575">
            <a:solidFill>
              <a:schemeClr val="accent2"/>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6" name="Gráfico 5">
            <a:extLst>
              <a:ext uri="{FF2B5EF4-FFF2-40B4-BE49-F238E27FC236}">
                <a16:creationId xmlns:a16="http://schemas.microsoft.com/office/drawing/2014/main" id="{00000000-0008-0000-0A00-000004000000}"/>
              </a:ext>
            </a:extLst>
          </p:cNvPr>
          <p:cNvGraphicFramePr>
            <a:graphicFrameLocks/>
          </p:cNvGraphicFramePr>
          <p:nvPr>
            <p:extLst>
              <p:ext uri="{D42A27DB-BD31-4B8C-83A1-F6EECF244321}">
                <p14:modId xmlns:p14="http://schemas.microsoft.com/office/powerpoint/2010/main" val="1441137626"/>
              </p:ext>
            </p:extLst>
          </p:nvPr>
        </p:nvGraphicFramePr>
        <p:xfrm>
          <a:off x="332136" y="1181002"/>
          <a:ext cx="3924824" cy="142472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Gráfico 6">
            <a:extLst>
              <a:ext uri="{FF2B5EF4-FFF2-40B4-BE49-F238E27FC236}">
                <a16:creationId xmlns:a16="http://schemas.microsoft.com/office/drawing/2014/main" id="{00000000-0008-0000-0A00-000006000000}"/>
              </a:ext>
            </a:extLst>
          </p:cNvPr>
          <p:cNvGraphicFramePr>
            <a:graphicFrameLocks/>
          </p:cNvGraphicFramePr>
          <p:nvPr>
            <p:extLst>
              <p:ext uri="{D42A27DB-BD31-4B8C-83A1-F6EECF244321}">
                <p14:modId xmlns:p14="http://schemas.microsoft.com/office/powerpoint/2010/main" val="210576561"/>
              </p:ext>
            </p:extLst>
          </p:nvPr>
        </p:nvGraphicFramePr>
        <p:xfrm>
          <a:off x="311349" y="2725209"/>
          <a:ext cx="3924824" cy="158115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9" name="Gráfico 8">
            <a:extLst>
              <a:ext uri="{FF2B5EF4-FFF2-40B4-BE49-F238E27FC236}">
                <a16:creationId xmlns:a16="http://schemas.microsoft.com/office/drawing/2014/main" id="{00000000-0008-0000-0A00-000002000000}"/>
              </a:ext>
            </a:extLst>
          </p:cNvPr>
          <p:cNvGraphicFramePr>
            <a:graphicFrameLocks/>
          </p:cNvGraphicFramePr>
          <p:nvPr>
            <p:extLst>
              <p:ext uri="{D42A27DB-BD31-4B8C-83A1-F6EECF244321}">
                <p14:modId xmlns:p14="http://schemas.microsoft.com/office/powerpoint/2010/main" val="1132163933"/>
              </p:ext>
            </p:extLst>
          </p:nvPr>
        </p:nvGraphicFramePr>
        <p:xfrm>
          <a:off x="4391233" y="929278"/>
          <a:ext cx="7295942" cy="343526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Tabla 12">
            <a:extLst>
              <a:ext uri="{FF2B5EF4-FFF2-40B4-BE49-F238E27FC236}">
                <a16:creationId xmlns:a16="http://schemas.microsoft.com/office/drawing/2014/main" id="{064D2BF4-D6CC-4635-D612-FFBAC81F9A6C}"/>
              </a:ext>
            </a:extLst>
          </p:cNvPr>
          <p:cNvGraphicFramePr>
            <a:graphicFrameLocks noGrp="1"/>
          </p:cNvGraphicFramePr>
          <p:nvPr>
            <p:extLst>
              <p:ext uri="{D42A27DB-BD31-4B8C-83A1-F6EECF244321}">
                <p14:modId xmlns:p14="http://schemas.microsoft.com/office/powerpoint/2010/main" val="1628125792"/>
              </p:ext>
            </p:extLst>
          </p:nvPr>
        </p:nvGraphicFramePr>
        <p:xfrm>
          <a:off x="838200" y="4539083"/>
          <a:ext cx="10515600" cy="1958840"/>
        </p:xfrm>
        <a:graphic>
          <a:graphicData uri="http://schemas.openxmlformats.org/drawingml/2006/table">
            <a:tbl>
              <a:tblPr firstRow="1">
                <a:tableStyleId>{FABFCF23-3B69-468F-B69F-88F6DE6A72F2}</a:tableStyleId>
              </a:tblPr>
              <a:tblGrid>
                <a:gridCol w="712532">
                  <a:extLst>
                    <a:ext uri="{9D8B030D-6E8A-4147-A177-3AD203B41FA5}">
                      <a16:colId xmlns:a16="http://schemas.microsoft.com/office/drawing/2014/main" val="2719065447"/>
                    </a:ext>
                  </a:extLst>
                </a:gridCol>
                <a:gridCol w="838950">
                  <a:extLst>
                    <a:ext uri="{9D8B030D-6E8A-4147-A177-3AD203B41FA5}">
                      <a16:colId xmlns:a16="http://schemas.microsoft.com/office/drawing/2014/main" val="2122718961"/>
                    </a:ext>
                  </a:extLst>
                </a:gridCol>
                <a:gridCol w="1160738">
                  <a:extLst>
                    <a:ext uri="{9D8B030D-6E8A-4147-A177-3AD203B41FA5}">
                      <a16:colId xmlns:a16="http://schemas.microsoft.com/office/drawing/2014/main" val="124387722"/>
                    </a:ext>
                  </a:extLst>
                </a:gridCol>
                <a:gridCol w="942382">
                  <a:extLst>
                    <a:ext uri="{9D8B030D-6E8A-4147-A177-3AD203B41FA5}">
                      <a16:colId xmlns:a16="http://schemas.microsoft.com/office/drawing/2014/main" val="3546609775"/>
                    </a:ext>
                  </a:extLst>
                </a:gridCol>
                <a:gridCol w="907904">
                  <a:extLst>
                    <a:ext uri="{9D8B030D-6E8A-4147-A177-3AD203B41FA5}">
                      <a16:colId xmlns:a16="http://schemas.microsoft.com/office/drawing/2014/main" val="3525600239"/>
                    </a:ext>
                  </a:extLst>
                </a:gridCol>
                <a:gridCol w="873427">
                  <a:extLst>
                    <a:ext uri="{9D8B030D-6E8A-4147-A177-3AD203B41FA5}">
                      <a16:colId xmlns:a16="http://schemas.microsoft.com/office/drawing/2014/main" val="2882736137"/>
                    </a:ext>
                  </a:extLst>
                </a:gridCol>
                <a:gridCol w="1114769">
                  <a:extLst>
                    <a:ext uri="{9D8B030D-6E8A-4147-A177-3AD203B41FA5}">
                      <a16:colId xmlns:a16="http://schemas.microsoft.com/office/drawing/2014/main" val="3639933125"/>
                    </a:ext>
                  </a:extLst>
                </a:gridCol>
                <a:gridCol w="815965">
                  <a:extLst>
                    <a:ext uri="{9D8B030D-6E8A-4147-A177-3AD203B41FA5}">
                      <a16:colId xmlns:a16="http://schemas.microsoft.com/office/drawing/2014/main" val="1814983224"/>
                    </a:ext>
                  </a:extLst>
                </a:gridCol>
                <a:gridCol w="804472">
                  <a:extLst>
                    <a:ext uri="{9D8B030D-6E8A-4147-A177-3AD203B41FA5}">
                      <a16:colId xmlns:a16="http://schemas.microsoft.com/office/drawing/2014/main" val="268688828"/>
                    </a:ext>
                  </a:extLst>
                </a:gridCol>
                <a:gridCol w="919397">
                  <a:extLst>
                    <a:ext uri="{9D8B030D-6E8A-4147-A177-3AD203B41FA5}">
                      <a16:colId xmlns:a16="http://schemas.microsoft.com/office/drawing/2014/main" val="1116110337"/>
                    </a:ext>
                  </a:extLst>
                </a:gridCol>
                <a:gridCol w="712532">
                  <a:extLst>
                    <a:ext uri="{9D8B030D-6E8A-4147-A177-3AD203B41FA5}">
                      <a16:colId xmlns:a16="http://schemas.microsoft.com/office/drawing/2014/main" val="4118764992"/>
                    </a:ext>
                  </a:extLst>
                </a:gridCol>
                <a:gridCol w="712532">
                  <a:extLst>
                    <a:ext uri="{9D8B030D-6E8A-4147-A177-3AD203B41FA5}">
                      <a16:colId xmlns:a16="http://schemas.microsoft.com/office/drawing/2014/main" val="3254455209"/>
                    </a:ext>
                  </a:extLst>
                </a:gridCol>
              </a:tblGrid>
              <a:tr h="324712">
                <a:tc>
                  <a:txBody>
                    <a:bodyPr/>
                    <a:lstStyle/>
                    <a:p>
                      <a:pPr algn="ctr" fontAlgn="ctr"/>
                      <a:r>
                        <a:rPr lang="es-PE" sz="1100" b="1" u="none" strike="noStrike" dirty="0">
                          <a:solidFill>
                            <a:srgbClr val="000000"/>
                          </a:solidFill>
                          <a:effectLst/>
                        </a:rPr>
                        <a:t>AÑO</a:t>
                      </a:r>
                      <a:endParaRPr lang="es-PE" sz="1100" b="1" i="0" u="none" strike="noStrike" dirty="0">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TI y Sistemas</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Finanzas y Tesorería</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Legal</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Administración</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Contabilidad</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Control de Gestión</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Compras</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Riesgos</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SIG</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Seguridad</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dirty="0">
                          <a:solidFill>
                            <a:srgbClr val="000000"/>
                          </a:solidFill>
                          <a:effectLst/>
                        </a:rPr>
                        <a:t>Calidad</a:t>
                      </a:r>
                      <a:endParaRPr lang="es-PE" sz="1100" b="1" i="0" u="none" strike="noStrike" dirty="0">
                        <a:solidFill>
                          <a:srgbClr val="000000"/>
                        </a:solidFill>
                        <a:effectLst/>
                        <a:latin typeface="Calibri" panose="020F0502020204030204" pitchFamily="34" charset="0"/>
                      </a:endParaRPr>
                    </a:p>
                  </a:txBody>
                  <a:tcPr marL="0" marR="0" marT="0" marB="0" anchor="ctr">
                    <a:solidFill>
                      <a:schemeClr val="bg1">
                        <a:lumMod val="95000"/>
                      </a:schemeClr>
                    </a:solidFill>
                  </a:tcPr>
                </a:tc>
                <a:extLst>
                  <a:ext uri="{0D108BD9-81ED-4DB2-BD59-A6C34878D82A}">
                    <a16:rowId xmlns:a16="http://schemas.microsoft.com/office/drawing/2014/main" val="724289885"/>
                  </a:ext>
                </a:extLst>
              </a:tr>
              <a:tr h="324712">
                <a:tc>
                  <a:txBody>
                    <a:bodyPr/>
                    <a:lstStyle/>
                    <a:p>
                      <a:pPr algn="ctr" fontAlgn="ctr"/>
                      <a:r>
                        <a:rPr lang="es-PE" sz="1100" b="0" u="none" strike="noStrike">
                          <a:solidFill>
                            <a:srgbClr val="000000"/>
                          </a:solidFill>
                          <a:effectLst/>
                        </a:rPr>
                        <a:t>2021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4.080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3.790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4.050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3.310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3.780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3.950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4.040</a:t>
                      </a:r>
                      <a:endParaRPr lang="es-PE" sz="11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4091558482"/>
                  </a:ext>
                </a:extLst>
              </a:tr>
              <a:tr h="324712">
                <a:tc>
                  <a:txBody>
                    <a:bodyPr/>
                    <a:lstStyle/>
                    <a:p>
                      <a:pPr algn="ctr" fontAlgn="ctr"/>
                      <a:r>
                        <a:rPr lang="es-PE" sz="1100" b="0" u="none" strike="noStrike">
                          <a:solidFill>
                            <a:srgbClr val="000000"/>
                          </a:solidFill>
                          <a:effectLst/>
                        </a:rPr>
                        <a:t>2022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4.209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3.992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4.007</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4.002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4.028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2.956</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3.853</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3.940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3.977</a:t>
                      </a:r>
                      <a:endParaRPr lang="es-PE" sz="11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011331594"/>
                  </a:ext>
                </a:extLst>
              </a:tr>
              <a:tr h="324712">
                <a:tc>
                  <a:txBody>
                    <a:bodyPr/>
                    <a:lstStyle/>
                    <a:p>
                      <a:pPr algn="ctr" fontAlgn="ctr"/>
                      <a:r>
                        <a:rPr lang="es-PE" sz="1100" b="0" u="none" strike="noStrike">
                          <a:solidFill>
                            <a:srgbClr val="000000"/>
                          </a:solidFill>
                          <a:effectLst/>
                        </a:rPr>
                        <a:t>2023</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4.148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3.791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4.298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4.075</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4.160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4.251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3.439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4.167</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3.808</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4.036</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3.962</a:t>
                      </a:r>
                      <a:endParaRPr lang="es-PE" sz="11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1575130279"/>
                  </a:ext>
                </a:extLst>
              </a:tr>
              <a:tr h="324712">
                <a:tc>
                  <a:txBody>
                    <a:bodyPr/>
                    <a:lstStyle/>
                    <a:p>
                      <a:pPr algn="ctr" fontAlgn="ctr"/>
                      <a:r>
                        <a:rPr lang="es-PE" sz="1100" b="0" u="none" strike="noStrike" dirty="0">
                          <a:solidFill>
                            <a:srgbClr val="000000"/>
                          </a:solidFill>
                          <a:effectLst/>
                        </a:rPr>
                        <a:t>2024-01</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4.460</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4.041</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4.529</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4.271</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4.193</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4.407</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3.539</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4.244</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4.127</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4.150</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4.053</a:t>
                      </a:r>
                      <a:endParaRPr lang="es-PE" sz="1100" b="0" i="0" u="none" strike="noStrike" dirty="0">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22522482"/>
                  </a:ext>
                </a:extLst>
              </a:tr>
              <a:tr h="324712">
                <a:tc>
                  <a:txBody>
                    <a:bodyPr/>
                    <a:lstStyle/>
                    <a:p>
                      <a:pPr algn="ctr" fontAlgn="ctr"/>
                      <a:r>
                        <a:rPr lang="es-PE" sz="1100" b="1" i="0" u="none" strike="noStrike" dirty="0">
                          <a:solidFill>
                            <a:srgbClr val="000000"/>
                          </a:solidFill>
                          <a:effectLst/>
                          <a:latin typeface="Calibri" panose="020F0502020204030204" pitchFamily="34" charset="0"/>
                        </a:rPr>
                        <a:t>2024-02</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4.473</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4.399</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4.336</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4.263</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4.387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4.337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3.437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4.247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4.230</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4.146</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4.335</a:t>
                      </a:r>
                    </a:p>
                  </a:txBody>
                  <a:tcPr marL="0" marR="0" marT="0" marB="0" anchor="ctr"/>
                </a:tc>
                <a:extLst>
                  <a:ext uri="{0D108BD9-81ED-4DB2-BD59-A6C34878D82A}">
                    <a16:rowId xmlns:a16="http://schemas.microsoft.com/office/drawing/2014/main" val="3649081077"/>
                  </a:ext>
                </a:extLst>
              </a:tr>
            </a:tbl>
          </a:graphicData>
        </a:graphic>
      </p:graphicFrame>
    </p:spTree>
    <p:extLst>
      <p:ext uri="{BB962C8B-B14F-4D97-AF65-F5344CB8AC3E}">
        <p14:creationId xmlns:p14="http://schemas.microsoft.com/office/powerpoint/2010/main" val="3712887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dondear rectángulo de esquina diagonal 10">
            <a:extLst>
              <a:ext uri="{FF2B5EF4-FFF2-40B4-BE49-F238E27FC236}">
                <a16:creationId xmlns:a16="http://schemas.microsoft.com/office/drawing/2014/main" id="{68E45BB1-0D41-CF45-B1EE-0F63AC9AB321}"/>
              </a:ext>
            </a:extLst>
          </p:cNvPr>
          <p:cNvSpPr/>
          <p:nvPr/>
        </p:nvSpPr>
        <p:spPr>
          <a:xfrm>
            <a:off x="319489" y="308472"/>
            <a:ext cx="5166911" cy="6235547"/>
          </a:xfrm>
          <a:prstGeom prst="round2DiagRect">
            <a:avLst>
              <a:gd name="adj1" fmla="val 8071"/>
              <a:gd name="adj2" fmla="val 0"/>
            </a:avLst>
          </a:prstGeom>
          <a:blipFill dpi="0" rotWithShape="1">
            <a:blip r:embed="rId2"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3"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1</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PE" sz="3200" dirty="0">
                <a:solidFill>
                  <a:schemeClr val="bg1">
                    <a:lumMod val="50000"/>
                  </a:schemeClr>
                </a:solidFill>
                <a:latin typeface="Arial" panose="020B0604020202020204" pitchFamily="34" charset="0"/>
                <a:ea typeface="Verdana" charset="0"/>
                <a:cs typeface="Arial" panose="020B0604020202020204" pitchFamily="34" charset="0"/>
              </a:rPr>
              <a:t>Satisfacción a nivel GFACI</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9"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2" name="Botón de acción: Inicio 11">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2642969707"/>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23210</TotalTime>
  <Words>8141</Words>
  <Application>Microsoft Office PowerPoint</Application>
  <PresentationFormat>Panorámica</PresentationFormat>
  <Paragraphs>1570</Paragraphs>
  <Slides>62</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62</vt:i4>
      </vt:variant>
    </vt:vector>
  </HeadingPairs>
  <TitlesOfParts>
    <vt:vector size="68" baseType="lpstr">
      <vt:lpstr>Arial</vt:lpstr>
      <vt:lpstr>Calibri</vt:lpstr>
      <vt:lpstr>Calibri Light</vt:lpstr>
      <vt:lpstr>Verdana</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corporativa 2018</dc:title>
  <dc:creator>Usuario de Microsoft Office</dc:creator>
  <cp:lastModifiedBy>Cristhian Martin Valladolid Chero</cp:lastModifiedBy>
  <cp:revision>466</cp:revision>
  <dcterms:created xsi:type="dcterms:W3CDTF">2018-06-08T15:13:06Z</dcterms:created>
  <dcterms:modified xsi:type="dcterms:W3CDTF">2025-01-04T04:56:59Z</dcterms:modified>
</cp:coreProperties>
</file>